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6" r:id="rId3"/>
    <p:sldId id="258" r:id="rId4"/>
    <p:sldId id="260" r:id="rId5"/>
    <p:sldId id="271" r:id="rId6"/>
    <p:sldId id="275" r:id="rId7"/>
    <p:sldId id="272" r:id="rId8"/>
    <p:sldId id="274" r:id="rId9"/>
    <p:sldId id="273" r:id="rId10"/>
    <p:sldId id="262" r:id="rId11"/>
    <p:sldId id="266" r:id="rId12"/>
    <p:sldId id="259" r:id="rId13"/>
    <p:sldId id="278" r:id="rId14"/>
    <p:sldId id="279" r:id="rId15"/>
    <p:sldId id="280" r:id="rId16"/>
    <p:sldId id="263" r:id="rId17"/>
    <p:sldId id="282" r:id="rId18"/>
    <p:sldId id="284" r:id="rId19"/>
    <p:sldId id="267" r:id="rId20"/>
    <p:sldId id="269" r:id="rId21"/>
    <p:sldId id="270" r:id="rId22"/>
    <p:sldId id="268" r:id="rId23"/>
    <p:sldId id="291" r:id="rId24"/>
    <p:sldId id="292" r:id="rId25"/>
    <p:sldId id="283" r:id="rId26"/>
    <p:sldId id="281" r:id="rId27"/>
    <p:sldId id="293" r:id="rId28"/>
    <p:sldId id="265" r:id="rId29"/>
    <p:sldId id="261" r:id="rId30"/>
    <p:sldId id="276" r:id="rId31"/>
    <p:sldId id="277" r:id="rId32"/>
    <p:sldId id="287" r:id="rId33"/>
    <p:sldId id="285" r:id="rId34"/>
    <p:sldId id="288"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37" autoAdjust="0"/>
    <p:restoredTop sz="94660"/>
  </p:normalViewPr>
  <p:slideViewPr>
    <p:cSldViewPr>
      <p:cViewPr>
        <p:scale>
          <a:sx n="66" d="100"/>
          <a:sy n="66" d="100"/>
        </p:scale>
        <p:origin x="-1308" y="-3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18/06/2013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18/06/2013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18/06/2013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18/06/2013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18/06/2013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suse.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Unit 07</a:t>
            </a:r>
            <a:endParaRPr lang="en-GB" dirty="0"/>
          </a:p>
        </p:txBody>
      </p:sp>
      <p:sp>
        <p:nvSpPr>
          <p:cNvPr id="3" name="Subtitle 2"/>
          <p:cNvSpPr>
            <a:spLocks noGrp="1"/>
          </p:cNvSpPr>
          <p:nvPr>
            <p:ph type="subTitle" idx="1"/>
          </p:nvPr>
        </p:nvSpPr>
        <p:spPr/>
        <p:txBody>
          <a:bodyPr>
            <a:normAutofit/>
          </a:bodyPr>
          <a:lstStyle/>
          <a:p>
            <a:r>
              <a:rPr lang="en-GB" sz="4000" dirty="0" smtClean="0"/>
              <a:t>Computer Network Systems</a:t>
            </a:r>
            <a:endParaRPr lang="en-GB" sz="4000" dirty="0"/>
          </a:p>
        </p:txBody>
      </p:sp>
      <p:sp>
        <p:nvSpPr>
          <p:cNvPr id="4" name="TextBox 3"/>
          <p:cNvSpPr txBox="1"/>
          <p:nvPr/>
        </p:nvSpPr>
        <p:spPr>
          <a:xfrm>
            <a:off x="2483768" y="4293096"/>
            <a:ext cx="6480720" cy="615553"/>
          </a:xfrm>
          <a:prstGeom prst="rect">
            <a:avLst/>
          </a:prstGeom>
          <a:noFill/>
        </p:spPr>
        <p:txBody>
          <a:bodyPr wrap="square" rtlCol="0">
            <a:spAutoFit/>
          </a:bodyPr>
          <a:lstStyle/>
          <a:p>
            <a:pPr algn="r"/>
            <a:endParaRPr lang="en-GB" dirty="0"/>
          </a:p>
          <a:p>
            <a:pPr algn="r"/>
            <a:r>
              <a:rPr lang="en-GB" sz="1600" b="1" dirty="0" smtClean="0"/>
              <a:t>LO2 - Understand </a:t>
            </a:r>
            <a:r>
              <a:rPr lang="en-GB" sz="1600" b="1" dirty="0"/>
              <a:t>the key components used in networking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688632"/>
          </a:xfrm>
        </p:spPr>
        <p:txBody>
          <a:bodyPr>
            <a:normAutofit fontScale="62500" lnSpcReduction="20000"/>
          </a:bodyPr>
          <a:lstStyle/>
          <a:p>
            <a:pPr>
              <a:spcAft>
                <a:spcPts val="600"/>
              </a:spcAft>
              <a:buNone/>
            </a:pPr>
            <a:r>
              <a:rPr lang="en-GB" b="1" dirty="0" smtClean="0">
                <a:latin typeface="Calibri" pitchFamily="34" charset="0"/>
              </a:rPr>
              <a:t>Leased line</a:t>
            </a:r>
          </a:p>
          <a:p>
            <a:pPr>
              <a:spcAft>
                <a:spcPts val="600"/>
              </a:spcAft>
            </a:pPr>
            <a:r>
              <a:rPr lang="en-GB" dirty="0" smtClean="0">
                <a:latin typeface="Calibri" pitchFamily="34" charset="0"/>
              </a:rPr>
              <a:t>Refers to a phone, ISDN, </a:t>
            </a:r>
            <a:r>
              <a:rPr lang="en-GB" dirty="0" err="1" smtClean="0">
                <a:latin typeface="Calibri" pitchFamily="34" charset="0"/>
              </a:rPr>
              <a:t>xDSL</a:t>
            </a:r>
            <a:r>
              <a:rPr lang="en-GB" dirty="0" smtClean="0">
                <a:latin typeface="Calibri" pitchFamily="34" charset="0"/>
              </a:rPr>
              <a:t>, frame relay, or other line that is rented for exclusive, 24 hours a day, 7 days a week use. A </a:t>
            </a:r>
            <a:r>
              <a:rPr lang="en-GB" b="1" dirty="0" smtClean="0">
                <a:latin typeface="Calibri" pitchFamily="34" charset="0"/>
              </a:rPr>
              <a:t>leased line</a:t>
            </a:r>
            <a:r>
              <a:rPr lang="en-GB" dirty="0" smtClean="0">
                <a:latin typeface="Calibri" pitchFamily="34" charset="0"/>
              </a:rPr>
              <a:t> connects two locations for private voice and/or data telecommunication service. Not a dedicated cable, a leased line is actually a reserved circuit between two points. Leased lines can span short or long distances. They maintain a single open circuit at all times, as opposed to traditional telephone services that reuse the same lines for many different conversations through a process called "switching." </a:t>
            </a:r>
          </a:p>
          <a:p>
            <a:pPr>
              <a:spcAft>
                <a:spcPts val="600"/>
              </a:spcAft>
            </a:pPr>
            <a:r>
              <a:rPr lang="en-GB" dirty="0" smtClean="0">
                <a:latin typeface="Calibri" pitchFamily="34" charset="0"/>
              </a:rPr>
              <a:t>Leased lines most commonly are rented by businesses to connect branch offices, because these lines guarantee bandwidth for network traffic. So-called </a:t>
            </a:r>
            <a:r>
              <a:rPr lang="en-GB" b="1" dirty="0" smtClean="0">
                <a:latin typeface="Calibri" pitchFamily="34" charset="0"/>
              </a:rPr>
              <a:t>T1</a:t>
            </a:r>
            <a:r>
              <a:rPr lang="en-GB" dirty="0" smtClean="0">
                <a:latin typeface="Calibri" pitchFamily="34" charset="0"/>
              </a:rPr>
              <a:t> leased lines are common and offer the same data rate as symmetric DSL (1.544 Mbps). Individuals can theoretically also rent leased lines for high-speed Internet access, but their high cost (often more than £700 per month) deters most. </a:t>
            </a:r>
            <a:r>
              <a:rPr lang="en-GB" b="1" dirty="0" smtClean="0">
                <a:latin typeface="Calibri" pitchFamily="34" charset="0"/>
              </a:rPr>
              <a:t>Fractional T1</a:t>
            </a:r>
            <a:r>
              <a:rPr lang="en-GB" dirty="0" smtClean="0">
                <a:latin typeface="Calibri" pitchFamily="34" charset="0"/>
              </a:rPr>
              <a:t> lines, starting at 128 Kbps, reduce this cost somewhat and can be found in some Universities and Hotels. </a:t>
            </a:r>
            <a:endParaRPr lang="en-GB" i="1" dirty="0" smtClean="0">
              <a:latin typeface="Calibri" pitchFamily="34" charset="0"/>
            </a:endParaRPr>
          </a:p>
          <a:p>
            <a:pPr>
              <a:spcAft>
                <a:spcPts val="600"/>
              </a:spcAft>
              <a:buNone/>
            </a:pPr>
            <a:r>
              <a:rPr lang="en-GB" b="1" dirty="0" smtClean="0">
                <a:latin typeface="Calibri" pitchFamily="34" charset="0"/>
              </a:rPr>
              <a:t>Dedicated line</a:t>
            </a:r>
          </a:p>
          <a:p>
            <a:pPr>
              <a:spcAft>
                <a:spcPts val="600"/>
              </a:spcAft>
            </a:pPr>
            <a:r>
              <a:rPr lang="en-GB" dirty="0" smtClean="0">
                <a:latin typeface="Calibri" pitchFamily="34" charset="0"/>
              </a:rPr>
              <a:t>A dedicated line, such as a T1, is a special high-speed, or hard-wired, connection that is permanent. Any of these connections is always active, always ready. You can be working in your word processing program and hear the “you’ve got mail” sound at any time, because when mail is received at your ISP’s e-mail server, it is sent directly to you over your permanent connection.</a:t>
            </a:r>
          </a:p>
          <a:p>
            <a:pPr marL="0" indent="0">
              <a:spcAft>
                <a:spcPts val="600"/>
              </a:spcAft>
              <a:buNone/>
            </a:pPr>
            <a:r>
              <a:rPr lang="en-GB" b="1" dirty="0" smtClean="0">
                <a:latin typeface="Calibri" pitchFamily="34" charset="0"/>
              </a:rPr>
              <a:t>P3.2 – Task 6 -  </a:t>
            </a:r>
            <a:r>
              <a:rPr lang="en-GB" dirty="0" smtClean="0">
                <a:latin typeface="Calibri" pitchFamily="34" charset="0"/>
              </a:rPr>
              <a:t>State what a Leased and Dedicated line means and the advantages and disadvantages to your Client on these Internet Connections.</a:t>
            </a:r>
          </a:p>
        </p:txBody>
      </p:sp>
      <p:sp>
        <p:nvSpPr>
          <p:cNvPr id="3" name="Title 2"/>
          <p:cNvSpPr>
            <a:spLocks noGrp="1"/>
          </p:cNvSpPr>
          <p:nvPr>
            <p:ph type="title"/>
          </p:nvPr>
        </p:nvSpPr>
        <p:spPr>
          <a:xfrm>
            <a:off x="251520" y="116632"/>
            <a:ext cx="8229600" cy="850106"/>
          </a:xfrm>
        </p:spPr>
        <p:txBody>
          <a:bodyPr/>
          <a:lstStyle/>
          <a:p>
            <a:r>
              <a:rPr lang="en-GB" i="1" dirty="0" smtClean="0"/>
              <a:t>P3.2 - Connectors and cabling</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7920880" cy="5400600"/>
          </a:xfrm>
        </p:spPr>
        <p:txBody>
          <a:bodyPr>
            <a:noAutofit/>
          </a:bodyPr>
          <a:lstStyle/>
          <a:p>
            <a:pPr>
              <a:spcAft>
                <a:spcPts val="600"/>
              </a:spcAft>
            </a:pPr>
            <a:r>
              <a:rPr lang="en-GB" sz="1700" b="1" dirty="0" smtClean="0">
                <a:latin typeface="Calibri" pitchFamily="34" charset="0"/>
              </a:rPr>
              <a:t>Coaxial Cable</a:t>
            </a:r>
            <a:r>
              <a:rPr lang="en-GB" sz="1700" dirty="0" smtClean="0">
                <a:latin typeface="Calibri" pitchFamily="34" charset="0"/>
              </a:rPr>
              <a:t> - You can construct an Ethernet network by using one of two different types of cable: </a:t>
            </a:r>
            <a:r>
              <a:rPr lang="en-GB" sz="1700" i="1" dirty="0" smtClean="0">
                <a:latin typeface="Calibri" pitchFamily="34" charset="0"/>
              </a:rPr>
              <a:t>coaxial cable, which resembles TV cable, or twisted-pair cable, </a:t>
            </a:r>
            <a:r>
              <a:rPr lang="en-GB" sz="1700" dirty="0" smtClean="0">
                <a:latin typeface="Calibri" pitchFamily="34" charset="0"/>
              </a:rPr>
              <a:t>which looks like phone cable. Twisted-pair cable is sometimes called </a:t>
            </a:r>
            <a:r>
              <a:rPr lang="en-GB" sz="1700" i="1" dirty="0" smtClean="0">
                <a:latin typeface="Calibri" pitchFamily="34" charset="0"/>
              </a:rPr>
              <a:t>UTP, </a:t>
            </a:r>
            <a:r>
              <a:rPr lang="en-GB" sz="1700" dirty="0" smtClean="0">
                <a:latin typeface="Calibri" pitchFamily="34" charset="0"/>
              </a:rPr>
              <a:t>or </a:t>
            </a:r>
            <a:r>
              <a:rPr lang="en-GB" sz="1700" i="1" dirty="0" smtClean="0">
                <a:latin typeface="Calibri" pitchFamily="34" charset="0"/>
              </a:rPr>
              <a:t>10BaseT cable</a:t>
            </a:r>
            <a:r>
              <a:rPr lang="en-GB" sz="1700" dirty="0" smtClean="0">
                <a:latin typeface="Calibri" pitchFamily="34" charset="0"/>
              </a:rPr>
              <a:t>.</a:t>
            </a:r>
          </a:p>
          <a:p>
            <a:pPr>
              <a:spcAft>
                <a:spcPts val="600"/>
              </a:spcAft>
            </a:pPr>
            <a:r>
              <a:rPr lang="en-GB" sz="1700" dirty="0" smtClean="0">
                <a:latin typeface="Calibri" pitchFamily="34" charset="0"/>
              </a:rPr>
              <a:t>This </a:t>
            </a:r>
            <a:r>
              <a:rPr lang="en-GB" sz="1700" dirty="0">
                <a:latin typeface="Calibri" pitchFamily="34" charset="0"/>
              </a:rPr>
              <a:t>type of cable that was once popular for Ethernet networks is coaxial cable,</a:t>
            </a:r>
            <a:br>
              <a:rPr lang="en-GB" sz="1700" dirty="0">
                <a:latin typeface="Calibri" pitchFamily="34" charset="0"/>
              </a:rPr>
            </a:br>
            <a:r>
              <a:rPr lang="en-GB" sz="1700" dirty="0">
                <a:latin typeface="Calibri" pitchFamily="34" charset="0"/>
              </a:rPr>
              <a:t> sometimes called </a:t>
            </a:r>
            <a:r>
              <a:rPr lang="en-GB" sz="1700" i="1" dirty="0">
                <a:latin typeface="Calibri" pitchFamily="34" charset="0"/>
              </a:rPr>
              <a:t>thinnet  or BNC cable because of the type of connectors </a:t>
            </a:r>
            <a:br>
              <a:rPr lang="en-GB" sz="1700" i="1" dirty="0">
                <a:latin typeface="Calibri" pitchFamily="34" charset="0"/>
              </a:rPr>
            </a:br>
            <a:r>
              <a:rPr lang="en-GB" sz="1700" dirty="0">
                <a:latin typeface="Calibri" pitchFamily="34" charset="0"/>
              </a:rPr>
              <a:t>used on each end of the cable. Thinnet cable operates only at 10Mbps and </a:t>
            </a:r>
            <a:br>
              <a:rPr lang="en-GB" sz="1700" dirty="0">
                <a:latin typeface="Calibri" pitchFamily="34" charset="0"/>
              </a:rPr>
            </a:br>
            <a:r>
              <a:rPr lang="en-GB" sz="1700" dirty="0">
                <a:latin typeface="Calibri" pitchFamily="34" charset="0"/>
              </a:rPr>
              <a:t>is rarely used for new networks. However, you’ll find plenty of existing </a:t>
            </a:r>
            <a:br>
              <a:rPr lang="en-GB" sz="1700" dirty="0">
                <a:latin typeface="Calibri" pitchFamily="34" charset="0"/>
              </a:rPr>
            </a:br>
            <a:r>
              <a:rPr lang="en-GB" sz="1700" dirty="0">
                <a:latin typeface="Calibri" pitchFamily="34" charset="0"/>
              </a:rPr>
              <a:t>thinnet networks still being used.</a:t>
            </a:r>
          </a:p>
          <a:p>
            <a:pPr>
              <a:spcAft>
                <a:spcPts val="600"/>
              </a:spcAft>
            </a:pPr>
            <a:r>
              <a:rPr lang="en-GB" sz="1700" dirty="0" smtClean="0">
                <a:latin typeface="Calibri" pitchFamily="34" charset="0"/>
              </a:rPr>
              <a:t>You may encounter other types of cable in an existing network: thick yellow cable that used to be the only type of cable used for Ethernet, fibre-optic cables that span long distances at high speeds, or thick twisted-pair bundles that carry multiple sets of twisted-pair cable between wiring closets in a large building. For all but the largest networks, the choice is between coaxial cable and twisted-pair cable.</a:t>
            </a:r>
          </a:p>
          <a:p>
            <a:r>
              <a:rPr lang="en-GB" sz="1700" b="1" dirty="0" smtClean="0">
                <a:latin typeface="Calibri" pitchFamily="34" charset="0"/>
              </a:rPr>
              <a:t>Twisted-pair cable</a:t>
            </a:r>
            <a:r>
              <a:rPr lang="en-GB" sz="1700" dirty="0" smtClean="0">
                <a:latin typeface="Calibri" pitchFamily="34" charset="0"/>
              </a:rPr>
              <a:t> - The most popular type of cable today is twisted-pair cable, or UTP (Unshielded Twisted Pair).  UTP cable is even cheaper than thin coaxial cable, and  best of all, many modern buildings are already wired with twisted-pair cable because this type of wiring is often used with modern phone systems.</a:t>
            </a:r>
          </a:p>
        </p:txBody>
      </p:sp>
      <p:sp>
        <p:nvSpPr>
          <p:cNvPr id="3" name="Title 2"/>
          <p:cNvSpPr>
            <a:spLocks noGrp="1"/>
          </p:cNvSpPr>
          <p:nvPr>
            <p:ph type="title"/>
          </p:nvPr>
        </p:nvSpPr>
        <p:spPr>
          <a:xfrm>
            <a:off x="251520" y="116632"/>
            <a:ext cx="8229600" cy="850106"/>
          </a:xfrm>
        </p:spPr>
        <p:txBody>
          <a:bodyPr>
            <a:normAutofit fontScale="90000"/>
          </a:bodyPr>
          <a:lstStyle/>
          <a:p>
            <a:r>
              <a:rPr lang="en-GB" i="1" dirty="0" smtClean="0"/>
              <a:t>P3.2 - Key components - Cabling</a:t>
            </a:r>
            <a:endParaRPr lang="en-GB" dirty="0"/>
          </a:p>
        </p:txBody>
      </p:sp>
      <p:pic>
        <p:nvPicPr>
          <p:cNvPr id="1026" name="Picture 2"/>
          <p:cNvPicPr>
            <a:picLocks noChangeAspect="1" noChangeArrowheads="1"/>
          </p:cNvPicPr>
          <p:nvPr/>
        </p:nvPicPr>
        <p:blipFill>
          <a:blip r:embed="rId2" cstate="print"/>
          <a:srcRect l="39272" t="73350" r="50097" b="13420"/>
          <a:stretch>
            <a:fillRect/>
          </a:stretch>
        </p:blipFill>
        <p:spPr bwMode="auto">
          <a:xfrm>
            <a:off x="8028384" y="1124744"/>
            <a:ext cx="1115616" cy="86770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39960" t="71735" r="46456" b="16925"/>
          <a:stretch>
            <a:fillRect/>
          </a:stretch>
        </p:blipFill>
        <p:spPr bwMode="auto">
          <a:xfrm>
            <a:off x="7625831" y="4653136"/>
            <a:ext cx="1518169" cy="79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rmAutofit fontScale="55000" lnSpcReduction="20000"/>
          </a:bodyPr>
          <a:lstStyle/>
          <a:p>
            <a:pPr>
              <a:spcAft>
                <a:spcPts val="600"/>
              </a:spcAft>
              <a:buNone/>
            </a:pPr>
            <a:r>
              <a:rPr lang="en-GB" b="1" dirty="0" smtClean="0">
                <a:latin typeface="Calibri" pitchFamily="34" charset="0"/>
              </a:rPr>
              <a:t>BNC connectors </a:t>
            </a:r>
          </a:p>
          <a:p>
            <a:pPr>
              <a:spcAft>
                <a:spcPts val="600"/>
              </a:spcAft>
            </a:pPr>
            <a:r>
              <a:rPr lang="en-GB" dirty="0" smtClean="0">
                <a:latin typeface="Calibri" pitchFamily="34" charset="0"/>
              </a:rPr>
              <a:t>You attach thinnet to the network interface card by using a goofy twist on connector called a </a:t>
            </a:r>
            <a:r>
              <a:rPr lang="en-GB" b="1" i="1" dirty="0" smtClean="0">
                <a:latin typeface="Calibri" pitchFamily="34" charset="0"/>
              </a:rPr>
              <a:t>BNC</a:t>
            </a:r>
            <a:r>
              <a:rPr lang="en-GB" i="1" dirty="0" smtClean="0">
                <a:latin typeface="Calibri" pitchFamily="34" charset="0"/>
              </a:rPr>
              <a:t> connector. </a:t>
            </a:r>
            <a:r>
              <a:rPr lang="en-GB" dirty="0" smtClean="0">
                <a:latin typeface="Calibri" pitchFamily="34" charset="0"/>
              </a:rPr>
              <a:t>You can purchase preassembled cables with BNC connectors already attached in lengths of 25 or 50 feet, or you can buy bulk cable on a big spool and attach the connectors yourself by using a special tool called a crimper. With coaxial cables, you connect your computers point-to-point in a bus topology. At each computer, a </a:t>
            </a:r>
            <a:r>
              <a:rPr lang="en-GB" b="1" i="1" dirty="0" smtClean="0">
                <a:latin typeface="Calibri" pitchFamily="34" charset="0"/>
              </a:rPr>
              <a:t>T connector</a:t>
            </a:r>
            <a:r>
              <a:rPr lang="en-GB" dirty="0" smtClean="0">
                <a:latin typeface="Calibri" pitchFamily="34" charset="0"/>
              </a:rPr>
              <a:t> is used to connect two cables to the network interface card.</a:t>
            </a:r>
          </a:p>
          <a:p>
            <a:pPr>
              <a:spcAft>
                <a:spcPts val="600"/>
              </a:spcAft>
            </a:pPr>
            <a:r>
              <a:rPr lang="en-GB" dirty="0" smtClean="0">
                <a:latin typeface="Calibri" pitchFamily="34" charset="0"/>
              </a:rPr>
              <a:t>A special plug called a </a:t>
            </a:r>
            <a:r>
              <a:rPr lang="en-GB" b="1" i="1" dirty="0" smtClean="0">
                <a:latin typeface="Calibri" pitchFamily="34" charset="0"/>
              </a:rPr>
              <a:t>terminator </a:t>
            </a:r>
            <a:r>
              <a:rPr lang="en-GB" dirty="0" smtClean="0">
                <a:latin typeface="Calibri" pitchFamily="34" charset="0"/>
              </a:rPr>
              <a:t>is required at each end of a series of thinnet cables. The terminator prevents data from hitting a dead end and returns the information back down the line.</a:t>
            </a:r>
          </a:p>
          <a:p>
            <a:pPr>
              <a:spcAft>
                <a:spcPts val="600"/>
              </a:spcAft>
            </a:pPr>
            <a:r>
              <a:rPr lang="en-GB" dirty="0" smtClean="0">
                <a:latin typeface="Calibri" pitchFamily="34" charset="0"/>
              </a:rPr>
              <a:t>The cables strung end-to-end from one terminator to the other are collectively called a </a:t>
            </a:r>
            <a:r>
              <a:rPr lang="en-GB" b="1" i="1" dirty="0" smtClean="0">
                <a:latin typeface="Calibri" pitchFamily="34" charset="0"/>
              </a:rPr>
              <a:t>segment</a:t>
            </a:r>
            <a:r>
              <a:rPr lang="en-GB" i="1" dirty="0" smtClean="0">
                <a:latin typeface="Calibri" pitchFamily="34" charset="0"/>
              </a:rPr>
              <a:t>. </a:t>
            </a:r>
            <a:r>
              <a:rPr lang="en-GB" dirty="0" smtClean="0">
                <a:latin typeface="Calibri" pitchFamily="34" charset="0"/>
              </a:rPr>
              <a:t>The maximum length of a thinnet segment is about 200 meters (actually, 185 meters). You can connect as many as 30 computers on one segment. To span a distance greater than 185 metres or to connect more than 30 computers, you must use two or more segments with a device called a </a:t>
            </a:r>
            <a:r>
              <a:rPr lang="en-GB" b="1" i="1" dirty="0" smtClean="0">
                <a:latin typeface="Calibri" pitchFamily="34" charset="0"/>
              </a:rPr>
              <a:t>repeater</a:t>
            </a:r>
            <a:r>
              <a:rPr lang="en-GB" i="1" dirty="0" smtClean="0">
                <a:latin typeface="Calibri" pitchFamily="34" charset="0"/>
              </a:rPr>
              <a:t> </a:t>
            </a:r>
            <a:r>
              <a:rPr lang="en-GB" dirty="0" smtClean="0">
                <a:latin typeface="Calibri" pitchFamily="34" charset="0"/>
              </a:rPr>
              <a:t>to connect each segment.</a:t>
            </a:r>
          </a:p>
          <a:p>
            <a:pPr>
              <a:spcAft>
                <a:spcPts val="600"/>
              </a:spcAft>
              <a:buNone/>
            </a:pPr>
            <a:r>
              <a:rPr lang="en-GB" b="1" i="1" dirty="0" smtClean="0">
                <a:latin typeface="Calibri" pitchFamily="34" charset="0"/>
              </a:rPr>
              <a:t>RJ45 Connectors </a:t>
            </a:r>
          </a:p>
          <a:p>
            <a:pPr>
              <a:spcAft>
                <a:spcPts val="600"/>
              </a:spcAft>
            </a:pPr>
            <a:r>
              <a:rPr lang="en-GB" dirty="0" smtClean="0">
                <a:latin typeface="Calibri" pitchFamily="34" charset="0"/>
              </a:rPr>
              <a:t>UTP cable connectors look like modular phone connectors but are a bit larger. UTP connectors are officially called </a:t>
            </a:r>
            <a:r>
              <a:rPr lang="en-GB" b="1" i="1" dirty="0" smtClean="0">
                <a:latin typeface="Calibri" pitchFamily="34" charset="0"/>
              </a:rPr>
              <a:t>RJ-45 connectors</a:t>
            </a:r>
            <a:r>
              <a:rPr lang="en-GB" i="1" dirty="0" smtClean="0">
                <a:latin typeface="Calibri" pitchFamily="34" charset="0"/>
              </a:rPr>
              <a:t>. </a:t>
            </a:r>
            <a:r>
              <a:rPr lang="en-GB" dirty="0" smtClean="0">
                <a:latin typeface="Calibri" pitchFamily="34" charset="0"/>
              </a:rPr>
              <a:t>Like thinnet cable, UTP cable is also sold in prefabricated lengths. However, RJ-45 connectors are much easier to attach to bulk UTP cable than BNC cables are to attach to bulk coaxial cable. They simply plug into the network card like a telephone plugs into the wall.</a:t>
            </a:r>
          </a:p>
          <a:p>
            <a:pPr>
              <a:spcAft>
                <a:spcPts val="600"/>
              </a:spcAft>
            </a:pPr>
            <a:r>
              <a:rPr lang="en-GB" dirty="0" smtClean="0">
                <a:latin typeface="Calibri" pitchFamily="34" charset="0"/>
              </a:rPr>
              <a:t>The maximum allowable cable length between the hub and the computer is 100 metres (about 328 feet) All computers now come with an RJ45 connector socket because this is becoming the standard method of base unit connectivity.</a:t>
            </a:r>
          </a:p>
          <a:p>
            <a:pPr marL="0" indent="0">
              <a:spcAft>
                <a:spcPts val="600"/>
              </a:spcAft>
              <a:buNone/>
            </a:pPr>
            <a:r>
              <a:rPr lang="en-GB" b="1" dirty="0" smtClean="0">
                <a:latin typeface="Calibri" pitchFamily="34" charset="0"/>
              </a:rPr>
              <a:t>P3.2 – Task </a:t>
            </a:r>
            <a:r>
              <a:rPr lang="en-GB" b="1" dirty="0">
                <a:latin typeface="Calibri" pitchFamily="34" charset="0"/>
              </a:rPr>
              <a:t>7</a:t>
            </a:r>
            <a:r>
              <a:rPr lang="en-GB" b="1" dirty="0" smtClean="0">
                <a:latin typeface="Calibri" pitchFamily="34" charset="0"/>
              </a:rPr>
              <a:t> – </a:t>
            </a:r>
            <a:r>
              <a:rPr lang="en-GB" dirty="0" smtClean="0">
                <a:latin typeface="Calibri" pitchFamily="34" charset="0"/>
              </a:rPr>
              <a:t>Describe Coaxial and Twisted Pair cables and the associated connectors and state the preferred method  and limitations of use within your client’s classroom environment.</a:t>
            </a: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P3.2 - Key components - Connectors</a:t>
            </a:r>
            <a:endParaRPr lang="en-GB"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640960" cy="5472608"/>
          </a:xfrm>
        </p:spPr>
        <p:txBody>
          <a:bodyPr>
            <a:noAutofit/>
          </a:bodyPr>
          <a:lstStyle/>
          <a:p>
            <a:pPr>
              <a:spcAft>
                <a:spcPts val="600"/>
              </a:spcAft>
              <a:buNone/>
            </a:pPr>
            <a:r>
              <a:rPr lang="en-GB" sz="1800" b="1" dirty="0" smtClean="0">
                <a:latin typeface="Calibri" pitchFamily="34" charset="0"/>
              </a:rPr>
              <a:t>STP – Shielded Twisted pair</a:t>
            </a:r>
          </a:p>
          <a:p>
            <a:r>
              <a:rPr lang="en-GB" sz="1800" dirty="0" smtClean="0">
                <a:latin typeface="Calibri" pitchFamily="34" charset="0"/>
              </a:rPr>
              <a:t>In environments that have a lot of electrical interference, such as factories, you may want to use shielded twisted-pair cable, also known as STP. Because STP can be as much as three times more expensive than regular UTP, you won’t want to use STP unless you have to. With a little care, UTP can withstand the amount of electrical interference found in a normal office environment.</a:t>
            </a:r>
          </a:p>
          <a:p>
            <a:r>
              <a:rPr lang="en-GB" sz="1800" dirty="0" smtClean="0">
                <a:latin typeface="Calibri" pitchFamily="34" charset="0"/>
              </a:rPr>
              <a:t>Most STP cable is shielded by a layer of Aluminium foil. For buildings with unusually high amounts of electrical interference, you can use more expensive braided copper shielding for even more protection.</a:t>
            </a:r>
          </a:p>
          <a:p>
            <a:pPr>
              <a:spcAft>
                <a:spcPts val="600"/>
              </a:spcAft>
              <a:buNone/>
            </a:pPr>
            <a:r>
              <a:rPr lang="en-GB" sz="1800" b="1" dirty="0" smtClean="0">
                <a:latin typeface="Calibri" pitchFamily="34" charset="0"/>
              </a:rPr>
              <a:t>Category 5 (Cat5)</a:t>
            </a:r>
          </a:p>
          <a:p>
            <a:r>
              <a:rPr lang="en-GB" sz="1800" dirty="0" smtClean="0">
                <a:latin typeface="Calibri" pitchFamily="34" charset="0"/>
              </a:rPr>
              <a:t>Category 5 or Cat 5 is a standard measure for cabling, Cat1 for Voice to Cat6 for 1000Mbps. Cat5 is the standard 100MBps cabling required for modern networking. If you’re installing cable for a Fast Ethernet system, you should be extra careful to follow the rules of Category-5 cabling. That means, among other things, making sure that you use Category-5 components throughout. The cable and all the connectors must be up to Category-5 specs. When you attach the connectors, don’t untwist </a:t>
            </a:r>
            <a:br>
              <a:rPr lang="en-GB" sz="1800" dirty="0" smtClean="0">
                <a:latin typeface="Calibri" pitchFamily="34" charset="0"/>
              </a:rPr>
            </a:br>
            <a:r>
              <a:rPr lang="en-GB" sz="1800" dirty="0" smtClean="0">
                <a:latin typeface="Calibri" pitchFamily="34" charset="0"/>
              </a:rPr>
              <a:t>more than 1⁄2 inch of cable. And don’t try to stretch the cable runs </a:t>
            </a:r>
            <a:br>
              <a:rPr lang="en-GB" sz="1800" dirty="0" smtClean="0">
                <a:latin typeface="Calibri" pitchFamily="34" charset="0"/>
              </a:rPr>
            </a:br>
            <a:r>
              <a:rPr lang="en-GB" sz="1800" dirty="0" smtClean="0">
                <a:latin typeface="Calibri" pitchFamily="34" charset="0"/>
              </a:rPr>
              <a:t>beyond the 100-meter maximum.</a:t>
            </a:r>
            <a:endParaRPr lang="en-GB" sz="1800" b="1" dirty="0" smtClean="0">
              <a:latin typeface="Calibri" pitchFamily="34" charset="0"/>
            </a:endParaRPr>
          </a:p>
          <a:p>
            <a:pPr>
              <a:spcAft>
                <a:spcPts val="600"/>
              </a:spcAft>
            </a:pPr>
            <a:endParaRPr lang="en-GB" sz="1800" dirty="0" smtClean="0">
              <a:latin typeface="Calibri" pitchFamily="34" charset="0"/>
            </a:endParaRPr>
          </a:p>
        </p:txBody>
      </p:sp>
      <p:sp>
        <p:nvSpPr>
          <p:cNvPr id="3" name="Title 2"/>
          <p:cNvSpPr>
            <a:spLocks noGrp="1"/>
          </p:cNvSpPr>
          <p:nvPr>
            <p:ph type="title"/>
          </p:nvPr>
        </p:nvSpPr>
        <p:spPr>
          <a:xfrm>
            <a:off x="251520" y="116632"/>
            <a:ext cx="8229600" cy="850106"/>
          </a:xfrm>
        </p:spPr>
        <p:txBody>
          <a:bodyPr>
            <a:noAutofit/>
          </a:bodyPr>
          <a:lstStyle/>
          <a:p>
            <a:r>
              <a:rPr lang="en-GB" sz="2800" i="1" dirty="0" smtClean="0"/>
              <a:t>P3.2- Connectors and cabling – Media Types</a:t>
            </a:r>
            <a:endParaRPr lang="en-GB" sz="2800" dirty="0"/>
          </a:p>
        </p:txBody>
      </p:sp>
      <p:pic>
        <p:nvPicPr>
          <p:cNvPr id="6146" name="Picture 2"/>
          <p:cNvPicPr>
            <a:picLocks noChangeAspect="1" noChangeArrowheads="1"/>
          </p:cNvPicPr>
          <p:nvPr/>
        </p:nvPicPr>
        <p:blipFill>
          <a:blip r:embed="rId2" cstate="print"/>
          <a:srcRect l="40453" t="79020" r="51869" b="10761"/>
          <a:stretch>
            <a:fillRect/>
          </a:stretch>
        </p:blipFill>
        <p:spPr bwMode="auto">
          <a:xfrm>
            <a:off x="7452320" y="5517232"/>
            <a:ext cx="1512168" cy="12579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640960" cy="5472608"/>
          </a:xfrm>
        </p:spPr>
        <p:txBody>
          <a:bodyPr>
            <a:noAutofit/>
          </a:bodyPr>
          <a:lstStyle/>
          <a:p>
            <a:pPr>
              <a:spcAft>
                <a:spcPts val="600"/>
              </a:spcAft>
              <a:buNone/>
            </a:pPr>
            <a:r>
              <a:rPr lang="en-GB" sz="1600" b="1" dirty="0" smtClean="0">
                <a:latin typeface="Calibri" pitchFamily="34" charset="0"/>
              </a:rPr>
              <a:t>UTP (Unshielded twisted Pairs)</a:t>
            </a:r>
          </a:p>
          <a:p>
            <a:pPr>
              <a:spcAft>
                <a:spcPts val="600"/>
              </a:spcAft>
            </a:pPr>
            <a:r>
              <a:rPr lang="en-GB" sz="1600" i="1" dirty="0" smtClean="0">
                <a:latin typeface="Calibri" pitchFamily="34" charset="0"/>
              </a:rPr>
              <a:t>Unshielded twisted-pair cable (also known as UTP) became popular </a:t>
            </a:r>
            <a:r>
              <a:rPr lang="en-GB" sz="1600" dirty="0" smtClean="0">
                <a:latin typeface="Calibri" pitchFamily="34" charset="0"/>
              </a:rPr>
              <a:t>in the 1990s because it’s easier to install, lighter, more reliable, and offers more flexibility in how networks are designed. 10BaseT networks use a star topology with hubs at the centre of each star. Although the maximum length of 10BaseT cable is only 100 meters, hubs can be chained together to extend networks well beyond the 100-meter limit.</a:t>
            </a:r>
          </a:p>
          <a:p>
            <a:pPr>
              <a:spcAft>
                <a:spcPts val="600"/>
              </a:spcAft>
            </a:pPr>
            <a:r>
              <a:rPr lang="en-GB" sz="1600" dirty="0" smtClean="0">
                <a:latin typeface="Calibri" pitchFamily="34" charset="0"/>
              </a:rPr>
              <a:t>10BaseT cable has four pairs of wires that are twisted together throughout the entire span of the cable. However, 10BaseT uses only two of these wire pairs, so the unused pairs are spares. UTP cable is even cheaper than thin coaxial cable, and best of all, many modern buildings are already wired with twisted-pair cable because this type of wiring is often used with modern phone systems.</a:t>
            </a:r>
          </a:p>
          <a:p>
            <a:pPr>
              <a:spcAft>
                <a:spcPts val="600"/>
              </a:spcAft>
              <a:buNone/>
            </a:pPr>
            <a:r>
              <a:rPr lang="en-GB" sz="1600" b="1" dirty="0" smtClean="0">
                <a:latin typeface="Calibri" pitchFamily="34" charset="0"/>
              </a:rPr>
              <a:t>Fibre optic</a:t>
            </a:r>
          </a:p>
          <a:p>
            <a:pPr>
              <a:spcAft>
                <a:spcPts val="600"/>
              </a:spcAft>
            </a:pPr>
            <a:r>
              <a:rPr lang="en-GB" sz="1600" b="1" dirty="0" smtClean="0">
                <a:latin typeface="Calibri" pitchFamily="34" charset="0"/>
              </a:rPr>
              <a:t>Fibre Optic </a:t>
            </a:r>
            <a:r>
              <a:rPr lang="en-GB" sz="1600" dirty="0" smtClean="0">
                <a:latin typeface="Calibri" pitchFamily="34" charset="0"/>
              </a:rPr>
              <a:t>is called 10BaseFX. Because fibre-optic cable is expensive and tricky to install, it isn’t used much for individual computers in a network. However, it’s commonly used as a network </a:t>
            </a:r>
            <a:r>
              <a:rPr lang="en-GB" sz="1600" b="1" i="1" dirty="0" smtClean="0">
                <a:latin typeface="Calibri" pitchFamily="34" charset="0"/>
              </a:rPr>
              <a:t>backbone</a:t>
            </a:r>
            <a:r>
              <a:rPr lang="en-GB" sz="1600" i="1" dirty="0" smtClean="0">
                <a:latin typeface="Calibri" pitchFamily="34" charset="0"/>
              </a:rPr>
              <a:t>. </a:t>
            </a:r>
            <a:r>
              <a:rPr lang="en-GB" sz="1600" dirty="0" smtClean="0">
                <a:latin typeface="Calibri" pitchFamily="34" charset="0"/>
              </a:rPr>
              <a:t>For example</a:t>
            </a:r>
            <a:r>
              <a:rPr lang="en-GB" sz="1600" i="1" dirty="0" smtClean="0">
                <a:latin typeface="Calibri" pitchFamily="34" charset="0"/>
              </a:rPr>
              <a:t>, </a:t>
            </a:r>
            <a:r>
              <a:rPr lang="en-GB" sz="1600" dirty="0" smtClean="0">
                <a:latin typeface="Calibri" pitchFamily="34" charset="0"/>
              </a:rPr>
              <a:t>a</a:t>
            </a:r>
            <a:r>
              <a:rPr lang="en-GB" sz="1600" i="1" dirty="0" smtClean="0">
                <a:latin typeface="Calibri" pitchFamily="34" charset="0"/>
              </a:rPr>
              <a:t> </a:t>
            </a:r>
            <a:r>
              <a:rPr lang="en-GB" sz="1600" dirty="0" smtClean="0">
                <a:latin typeface="Calibri" pitchFamily="34" charset="0"/>
              </a:rPr>
              <a:t>fibre backbone is often used to connect individual workgroup hubs to routers and servers.</a:t>
            </a:r>
          </a:p>
          <a:p>
            <a:pPr>
              <a:spcAft>
                <a:spcPts val="600"/>
              </a:spcAft>
            </a:pPr>
            <a:r>
              <a:rPr lang="en-GB" sz="1600" dirty="0" smtClean="0">
                <a:latin typeface="Calibri" pitchFamily="34" charset="0"/>
              </a:rPr>
              <a:t>Fibre-optic networks also require NICs. Fibre-optic NICs are still too expensive for desktop use in most networks. Instead, they’re used for high-speed backbones. If a server connects to a high-speed fibre backbone, it will need a fibre-optic NIC that matches the fibre-optic cable being used.</a:t>
            </a:r>
          </a:p>
        </p:txBody>
      </p:sp>
      <p:sp>
        <p:nvSpPr>
          <p:cNvPr id="3" name="Title 2"/>
          <p:cNvSpPr>
            <a:spLocks noGrp="1"/>
          </p:cNvSpPr>
          <p:nvPr>
            <p:ph type="title"/>
          </p:nvPr>
        </p:nvSpPr>
        <p:spPr>
          <a:xfrm>
            <a:off x="251520" y="116632"/>
            <a:ext cx="8229600" cy="850106"/>
          </a:xfrm>
        </p:spPr>
        <p:txBody>
          <a:bodyPr>
            <a:noAutofit/>
          </a:bodyPr>
          <a:lstStyle/>
          <a:p>
            <a:r>
              <a:rPr lang="en-GB" sz="2800" i="1" dirty="0" smtClean="0"/>
              <a:t>P3.2 - Connectors and cabling – Media Types</a:t>
            </a:r>
            <a:endParaRPr lang="en-GB"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640960" cy="5184576"/>
          </a:xfrm>
        </p:spPr>
        <p:txBody>
          <a:bodyPr>
            <a:normAutofit fontScale="62500" lnSpcReduction="20000"/>
          </a:bodyPr>
          <a:lstStyle/>
          <a:p>
            <a:pPr>
              <a:spcAft>
                <a:spcPts val="600"/>
              </a:spcAft>
              <a:buNone/>
            </a:pPr>
            <a:r>
              <a:rPr lang="en-GB" b="1" dirty="0" smtClean="0">
                <a:latin typeface="Calibri" pitchFamily="34" charset="0"/>
              </a:rPr>
              <a:t>Wireless mobile technology</a:t>
            </a:r>
          </a:p>
          <a:p>
            <a:r>
              <a:rPr lang="en-GB" dirty="0" smtClean="0">
                <a:latin typeface="Calibri" pitchFamily="34" charset="0"/>
              </a:rPr>
              <a:t>A wireless network is a network that uses </a:t>
            </a:r>
            <a:r>
              <a:rPr lang="en-GB" b="1" dirty="0" smtClean="0">
                <a:latin typeface="Calibri" pitchFamily="34" charset="0"/>
              </a:rPr>
              <a:t>radio signals </a:t>
            </a:r>
            <a:r>
              <a:rPr lang="en-GB" dirty="0" smtClean="0">
                <a:latin typeface="Calibri" pitchFamily="34" charset="0"/>
              </a:rPr>
              <a:t>rather than direct cable connections to exchange information. A computer with a wireless network connection is like a mobile phone. Just as you don’t have to be connected to a phone line to use a mobile phone, you don’t have to be connected to a network cable to use a wireless networked computer.</a:t>
            </a:r>
          </a:p>
          <a:p>
            <a:r>
              <a:rPr lang="en-GB" dirty="0" smtClean="0">
                <a:latin typeface="Calibri" pitchFamily="34" charset="0"/>
              </a:rPr>
              <a:t>A wireless network is often referred to as a WLAN, for wireless local area network. The term Wi-Fi is often used to describe wireless networks, although it technically refers to just one form of wireless networks: the 802.11b standard.</a:t>
            </a:r>
          </a:p>
          <a:p>
            <a:r>
              <a:rPr lang="en-GB" dirty="0" smtClean="0">
                <a:latin typeface="Calibri" pitchFamily="34" charset="0"/>
              </a:rPr>
              <a:t>A wireless network has a name, known as a SSID. SSID stands for service set identifier. Each of the computers that belong to a single wireless network must have the same SSID.</a:t>
            </a:r>
          </a:p>
          <a:p>
            <a:r>
              <a:rPr lang="en-GB" dirty="0" smtClean="0">
                <a:latin typeface="Calibri" pitchFamily="34" charset="0"/>
              </a:rPr>
              <a:t>Wireless networks can transmit over any of several channels. In order for computers to talk to each other, they must be configured to transmit on the same channel. The simplest type of wireless network consists of two or more computers with wireless network adapters. This type of network is called an </a:t>
            </a:r>
            <a:r>
              <a:rPr lang="en-GB" b="1" dirty="0" smtClean="0">
                <a:latin typeface="Calibri" pitchFamily="34" charset="0"/>
              </a:rPr>
              <a:t>ad-hoc mode network.</a:t>
            </a:r>
          </a:p>
          <a:p>
            <a:r>
              <a:rPr lang="en-GB" dirty="0" smtClean="0">
                <a:latin typeface="Calibri" pitchFamily="34" charset="0"/>
              </a:rPr>
              <a:t>A more complex type of network is an </a:t>
            </a:r>
            <a:r>
              <a:rPr lang="en-GB" b="1" dirty="0" smtClean="0">
                <a:latin typeface="Calibri" pitchFamily="34" charset="0"/>
              </a:rPr>
              <a:t>infrastructure mode network</a:t>
            </a:r>
            <a:r>
              <a:rPr lang="en-GB" dirty="0" smtClean="0">
                <a:latin typeface="Calibri" pitchFamily="34" charset="0"/>
              </a:rPr>
              <a:t>. All this really means is that a group of wireless computers can be connected not only to each other, but also to an existing cabled network via a device called a wireless access point, or WAP (Hotspot). </a:t>
            </a:r>
          </a:p>
          <a:p>
            <a:pPr marL="0" indent="0">
              <a:spcAft>
                <a:spcPts val="600"/>
              </a:spcAft>
              <a:buNone/>
            </a:pPr>
            <a:r>
              <a:rPr lang="en-GB" b="1" dirty="0" smtClean="0">
                <a:latin typeface="Calibri" pitchFamily="34" charset="0"/>
              </a:rPr>
              <a:t>P3.2 - Task 8 – </a:t>
            </a:r>
            <a:r>
              <a:rPr lang="en-GB" dirty="0" smtClean="0">
                <a:latin typeface="Calibri" pitchFamily="34" charset="0"/>
              </a:rPr>
              <a:t>Describe the different kinds of Connections and Cabling within a Network Environment.</a:t>
            </a:r>
          </a:p>
          <a:p>
            <a:pPr marL="0" indent="0">
              <a:spcAft>
                <a:spcPts val="600"/>
              </a:spcAft>
              <a:buNone/>
            </a:pPr>
            <a:r>
              <a:rPr lang="en-GB" b="1" dirty="0" smtClean="0">
                <a:latin typeface="Calibri" pitchFamily="34" charset="0"/>
              </a:rPr>
              <a:t>M2.2 – Task 9 -</a:t>
            </a:r>
            <a:r>
              <a:rPr lang="en-GB" dirty="0" smtClean="0">
                <a:latin typeface="Calibri" pitchFamily="34" charset="0"/>
              </a:rPr>
              <a:t> State how your Client can or should use these cabling methods within their network set up.</a:t>
            </a:r>
          </a:p>
        </p:txBody>
      </p:sp>
      <p:sp>
        <p:nvSpPr>
          <p:cNvPr id="3" name="Title 2"/>
          <p:cNvSpPr>
            <a:spLocks noGrp="1"/>
          </p:cNvSpPr>
          <p:nvPr>
            <p:ph type="title"/>
          </p:nvPr>
        </p:nvSpPr>
        <p:spPr>
          <a:xfrm>
            <a:off x="251520" y="116632"/>
            <a:ext cx="8229600" cy="850106"/>
          </a:xfrm>
        </p:spPr>
        <p:txBody>
          <a:bodyPr>
            <a:noAutofit/>
          </a:bodyPr>
          <a:lstStyle/>
          <a:p>
            <a:r>
              <a:rPr lang="en-GB" sz="2800" i="1" dirty="0" smtClean="0"/>
              <a:t>P3.2 - Connectors and cabling – Media Types</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889074430"/>
              </p:ext>
            </p:extLst>
          </p:nvPr>
        </p:nvGraphicFramePr>
        <p:xfrm>
          <a:off x="395536" y="5927680"/>
          <a:ext cx="8280920" cy="741680"/>
        </p:xfrm>
        <a:graphic>
          <a:graphicData uri="http://schemas.openxmlformats.org/drawingml/2006/table">
            <a:tbl>
              <a:tblPr firstRow="1" bandRow="1">
                <a:tableStyleId>{5C22544A-7EE6-4342-B048-85BDC9FD1C3A}</a:tableStyleId>
              </a:tblPr>
              <a:tblGrid>
                <a:gridCol w="2070230"/>
                <a:gridCol w="2070230"/>
                <a:gridCol w="2070230"/>
                <a:gridCol w="2070230"/>
              </a:tblGrid>
              <a:tr h="370840">
                <a:tc>
                  <a:txBody>
                    <a:bodyPr/>
                    <a:lstStyle/>
                    <a:p>
                      <a:r>
                        <a:rPr lang="en-GB" b="1" dirty="0" smtClean="0"/>
                        <a:t>Coaxial</a:t>
                      </a:r>
                      <a:endParaRPr lang="en-GB" b="1" dirty="0"/>
                    </a:p>
                  </a:txBody>
                  <a:tcPr/>
                </a:tc>
                <a:tc>
                  <a:txBody>
                    <a:bodyPr/>
                    <a:lstStyle/>
                    <a:p>
                      <a:r>
                        <a:rPr lang="en-GB" b="1" dirty="0" smtClean="0"/>
                        <a:t>Twisted Pair</a:t>
                      </a:r>
                      <a:endParaRPr lang="en-GB" b="1" dirty="0"/>
                    </a:p>
                  </a:txBody>
                  <a:tcPr/>
                </a:tc>
                <a:tc>
                  <a:txBody>
                    <a:bodyPr/>
                    <a:lstStyle/>
                    <a:p>
                      <a:r>
                        <a:rPr lang="en-GB" b="1" dirty="0" smtClean="0"/>
                        <a:t>BNC</a:t>
                      </a:r>
                      <a:endParaRPr lang="en-GB" b="1" dirty="0"/>
                    </a:p>
                  </a:txBody>
                  <a:tcPr/>
                </a:tc>
                <a:tc>
                  <a:txBody>
                    <a:bodyPr/>
                    <a:lstStyle/>
                    <a:p>
                      <a:r>
                        <a:rPr lang="en-GB" b="1" dirty="0" smtClean="0"/>
                        <a:t>RJ45</a:t>
                      </a:r>
                      <a:endParaRPr lang="en-GB" b="1" dirty="0"/>
                    </a:p>
                  </a:txBody>
                  <a:tcPr/>
                </a:tc>
              </a:tr>
              <a:tr h="370840">
                <a:tc>
                  <a:txBody>
                    <a:bodyPr/>
                    <a:lstStyle/>
                    <a:p>
                      <a:r>
                        <a:rPr lang="en-GB" b="1" dirty="0" smtClean="0"/>
                        <a:t>Cat-5e and 6</a:t>
                      </a:r>
                      <a:endParaRPr lang="en-GB" b="1" dirty="0"/>
                    </a:p>
                  </a:txBody>
                  <a:tcPr/>
                </a:tc>
                <a:tc>
                  <a:txBody>
                    <a:bodyPr/>
                    <a:lstStyle/>
                    <a:p>
                      <a:r>
                        <a:rPr lang="en-GB" b="1" dirty="0" smtClean="0"/>
                        <a:t>UPT</a:t>
                      </a:r>
                      <a:endParaRPr lang="en-GB" b="1" dirty="0"/>
                    </a:p>
                  </a:txBody>
                  <a:tcPr/>
                </a:tc>
                <a:tc>
                  <a:txBody>
                    <a:bodyPr/>
                    <a:lstStyle/>
                    <a:p>
                      <a:r>
                        <a:rPr lang="en-GB" b="1" dirty="0" smtClean="0"/>
                        <a:t>Fibre Optic</a:t>
                      </a:r>
                      <a:endParaRPr lang="en-GB" b="1" dirty="0"/>
                    </a:p>
                  </a:txBody>
                  <a:tcPr/>
                </a:tc>
                <a:tc>
                  <a:txBody>
                    <a:bodyPr/>
                    <a:lstStyle/>
                    <a:p>
                      <a:r>
                        <a:rPr lang="en-GB" b="1" dirty="0" smtClean="0"/>
                        <a:t>Wireless</a:t>
                      </a:r>
                      <a:endParaRPr lang="en-GB" b="1"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616624"/>
          </a:xfrm>
        </p:spPr>
        <p:txBody>
          <a:bodyPr>
            <a:noAutofit/>
          </a:bodyPr>
          <a:lstStyle/>
          <a:p>
            <a:pPr marL="0" indent="0">
              <a:spcAft>
                <a:spcPts val="600"/>
              </a:spcAft>
              <a:buNone/>
            </a:pPr>
            <a:r>
              <a:rPr lang="en-GB" sz="1300" dirty="0" smtClean="0">
                <a:latin typeface="Calibri" pitchFamily="34" charset="0"/>
              </a:rPr>
              <a:t>All network operating systems, from the simplest to the most complex, must provide certain core functions, such as the ability to connect to other computers on the network, share files and other resources, provide for security, etc. For this there has always been two direct rivals Novell and Microsoft.</a:t>
            </a:r>
          </a:p>
          <a:p>
            <a:pPr marL="177800" indent="-177800">
              <a:spcAft>
                <a:spcPts val="600"/>
              </a:spcAft>
            </a:pPr>
            <a:r>
              <a:rPr lang="en-GB" sz="1300" b="1" dirty="0" smtClean="0">
                <a:latin typeface="Calibri" pitchFamily="34" charset="0"/>
              </a:rPr>
              <a:t>Windows NT Server</a:t>
            </a:r>
            <a:r>
              <a:rPr lang="en-GB" sz="1300" dirty="0" smtClean="0">
                <a:latin typeface="Calibri" pitchFamily="34" charset="0"/>
              </a:rPr>
              <a:t> was the last in a long series of Windows servers dubbed </a:t>
            </a:r>
            <a:r>
              <a:rPr lang="en-GB" sz="1300" i="1" dirty="0" smtClean="0">
                <a:latin typeface="Calibri" pitchFamily="34" charset="0"/>
              </a:rPr>
              <a:t>NT, which stood for New Technology. The “new technology” that got everyone </a:t>
            </a:r>
            <a:r>
              <a:rPr lang="en-GB" sz="1300" dirty="0" smtClean="0">
                <a:latin typeface="Calibri" pitchFamily="34" charset="0"/>
              </a:rPr>
              <a:t>so excited about Windows NT in the first place was 32-bit processing, a huge step up from the 16-bit processing of earlier versions of Windows. Windows NT was the first Microsoft operating system that was reliable enough to work as a network server on large networks. Version 4.0 shipped in July 1996, so it is now more than nine years old. That’s a lifetime in operating system years (which are kind of like dog years).</a:t>
            </a:r>
          </a:p>
          <a:p>
            <a:pPr marL="177800" indent="-177800">
              <a:spcAft>
                <a:spcPts val="600"/>
              </a:spcAft>
            </a:pPr>
            <a:r>
              <a:rPr lang="en-GB" sz="1300" dirty="0" smtClean="0">
                <a:latin typeface="Calibri" pitchFamily="34" charset="0"/>
              </a:rPr>
              <a:t>Probably the most important feature of Windows NT is its directory model, which is based on the concept of </a:t>
            </a:r>
            <a:r>
              <a:rPr lang="en-GB" sz="1300" i="1" dirty="0" smtClean="0">
                <a:latin typeface="Calibri" pitchFamily="34" charset="0"/>
              </a:rPr>
              <a:t>domains. A domain is a group of computers </a:t>
            </a:r>
            <a:r>
              <a:rPr lang="en-GB" sz="1300" dirty="0" smtClean="0">
                <a:latin typeface="Calibri" pitchFamily="34" charset="0"/>
              </a:rPr>
              <a:t>that are managed by a single directory database. To access shared resources within a domain, you must have a valid user account within the domain and be granted rights to access the resources. The domain system uses 15-character NetBIOS names to access individual computers within a domain and to name the domain itself.</a:t>
            </a:r>
          </a:p>
          <a:p>
            <a:pPr marL="177800" indent="-177800">
              <a:spcAft>
                <a:spcPts val="600"/>
              </a:spcAft>
            </a:pPr>
            <a:r>
              <a:rPr lang="en-GB" sz="1300" dirty="0" smtClean="0">
                <a:latin typeface="Calibri" pitchFamily="34" charset="0"/>
              </a:rPr>
              <a:t>Although Windows Server 2003 is newer, Windows 2000 Server is currently the most popular server operating system from Microsoft. Windows 2000 Server built on the strengths of Windows NT Server 4 by adding new features that made Windows 2000 Server faster, easier to manage, more reliable, and easier to use for large and small networks alike. The most significant new feature offered by Windows 2000 Server is called </a:t>
            </a:r>
            <a:r>
              <a:rPr lang="en-GB" sz="1300" i="1" dirty="0" smtClean="0">
                <a:latin typeface="Calibri" pitchFamily="34" charset="0"/>
              </a:rPr>
              <a:t>Active Directory, which provides a single directory of all network resources </a:t>
            </a:r>
            <a:r>
              <a:rPr lang="en-GB" sz="1300" dirty="0" smtClean="0">
                <a:latin typeface="Calibri" pitchFamily="34" charset="0"/>
              </a:rPr>
              <a:t>and enables program developers to incorporate the directory into their programs.</a:t>
            </a:r>
          </a:p>
          <a:p>
            <a:pPr marL="177800" indent="-177800">
              <a:spcAft>
                <a:spcPts val="600"/>
              </a:spcAft>
            </a:pPr>
            <a:r>
              <a:rPr lang="en-GB" sz="1300" b="1" dirty="0" smtClean="0">
                <a:latin typeface="Calibri" pitchFamily="34" charset="0"/>
              </a:rPr>
              <a:t>Novell NetWare </a:t>
            </a:r>
            <a:r>
              <a:rPr lang="en-GB" sz="1300" dirty="0" smtClean="0">
                <a:latin typeface="Calibri" pitchFamily="34" charset="0"/>
              </a:rPr>
              <a:t>is one of the most popular network operating systems, especially for large networks. NetWare has an excellent reputation for reliability. It has Built-in open-source components such as the Apache Web server, the </a:t>
            </a:r>
            <a:r>
              <a:rPr lang="en-GB" sz="1300" dirty="0" err="1" smtClean="0">
                <a:latin typeface="Calibri" pitchFamily="34" charset="0"/>
              </a:rPr>
              <a:t>MySql</a:t>
            </a:r>
            <a:r>
              <a:rPr lang="en-GB" sz="1300" dirty="0" smtClean="0">
                <a:latin typeface="Calibri" pitchFamily="34" charset="0"/>
              </a:rPr>
              <a:t> database manager, and Tomcat and PHP for dynamic Web Applications and aligns itself with Unix and Linux in terms of compatibility and file associations.</a:t>
            </a:r>
          </a:p>
          <a:p>
            <a:pPr marL="0" indent="0">
              <a:spcAft>
                <a:spcPts val="600"/>
              </a:spcAft>
              <a:buNone/>
            </a:pPr>
            <a:r>
              <a:rPr lang="en-GB" sz="1300" dirty="0" smtClean="0">
                <a:latin typeface="Calibri" pitchFamily="34" charset="0"/>
              </a:rPr>
              <a:t>At the end of the day both these systems come with suites of applications for managing networks, assigning rights, setting directories, partitioning hard drives, creating network letters, and managing printing and email systems.</a:t>
            </a:r>
          </a:p>
        </p:txBody>
      </p:sp>
      <p:sp>
        <p:nvSpPr>
          <p:cNvPr id="3" name="Title 2"/>
          <p:cNvSpPr>
            <a:spLocks noGrp="1"/>
          </p:cNvSpPr>
          <p:nvPr>
            <p:ph type="title"/>
          </p:nvPr>
        </p:nvSpPr>
        <p:spPr>
          <a:xfrm>
            <a:off x="251520" y="130622"/>
            <a:ext cx="8229600" cy="850106"/>
          </a:xfrm>
        </p:spPr>
        <p:txBody>
          <a:bodyPr>
            <a:noAutofit/>
          </a:bodyPr>
          <a:lstStyle/>
          <a:p>
            <a:r>
              <a:rPr lang="en-GB" sz="3200" i="1" dirty="0" smtClean="0"/>
              <a:t>P3.3 – Software - </a:t>
            </a:r>
            <a:r>
              <a:rPr lang="en-GB" sz="3200" dirty="0" smtClean="0">
                <a:latin typeface="Calibri" pitchFamily="34" charset="0"/>
              </a:rPr>
              <a:t>Network operating system</a:t>
            </a:r>
            <a:endParaRPr lang="en-GB"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040560"/>
          </a:xfrm>
        </p:spPr>
        <p:txBody>
          <a:bodyPr>
            <a:normAutofit fontScale="77500" lnSpcReduction="20000"/>
          </a:bodyPr>
          <a:lstStyle/>
          <a:p>
            <a:pPr marL="0" indent="0">
              <a:spcAft>
                <a:spcPts val="600"/>
              </a:spcAft>
              <a:buNone/>
            </a:pPr>
            <a:r>
              <a:rPr lang="en-GB" dirty="0" smtClean="0">
                <a:latin typeface="Calibri" pitchFamily="34" charset="0"/>
              </a:rPr>
              <a:t>Operating systems do not come cheap and can be unreliable for numerous reasons, incompatibility being the main one. Other considerations need to be taken including price, types of machines, ease of use, familiarity and function. For this your client needs to know what operating systems are out there and the relative benefits of these on the network.</a:t>
            </a:r>
          </a:p>
          <a:p>
            <a:pPr marL="0" indent="0">
              <a:spcAft>
                <a:spcPts val="600"/>
              </a:spcAft>
              <a:buNone/>
            </a:pPr>
            <a:r>
              <a:rPr lang="en-GB" b="1" dirty="0" smtClean="0">
                <a:latin typeface="Calibri" pitchFamily="34" charset="0"/>
              </a:rPr>
              <a:t>Mac OSX</a:t>
            </a:r>
          </a:p>
          <a:p>
            <a:pPr>
              <a:spcAft>
                <a:spcPts val="600"/>
              </a:spcAft>
            </a:pPr>
            <a:r>
              <a:rPr lang="en-GB" dirty="0" smtClean="0">
                <a:latin typeface="Calibri" pitchFamily="34" charset="0"/>
              </a:rPr>
              <a:t>For Macintosh networks, Apple offers a special network server operating system known as Mac OS/X Server. Mac OS/X Server has all the features you’d expect in a server operating system: file and printer sharing, Internet features, e-mail, and so on. This would require setting up a Mac System within the building and sticking to this as the ,main focus. It is possible to set up a small MAC OS/X network to run alongside the PC based network using a Bridge, this could then control the Mac computers within a sealed network space. Connection to the Microsoft or Novell side can then take place allowing MAC machines to operate as stand alone and linked to the system.</a:t>
            </a:r>
          </a:p>
        </p:txBody>
      </p:sp>
      <p:sp>
        <p:nvSpPr>
          <p:cNvPr id="3" name="Title 2"/>
          <p:cNvSpPr>
            <a:spLocks noGrp="1"/>
          </p:cNvSpPr>
          <p:nvPr>
            <p:ph type="title"/>
          </p:nvPr>
        </p:nvSpPr>
        <p:spPr>
          <a:xfrm>
            <a:off x="251520" y="260648"/>
            <a:ext cx="8229600" cy="850106"/>
          </a:xfrm>
        </p:spPr>
        <p:txBody>
          <a:bodyPr>
            <a:normAutofit fontScale="90000"/>
          </a:bodyPr>
          <a:lstStyle/>
          <a:p>
            <a:r>
              <a:rPr lang="en-GB" i="1" dirty="0" smtClean="0"/>
              <a:t>P3.3 - Commercial systems  -OS’s</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Autofit/>
          </a:bodyPr>
          <a:lstStyle/>
          <a:p>
            <a:pPr>
              <a:spcAft>
                <a:spcPts val="600"/>
              </a:spcAft>
              <a:buNone/>
            </a:pPr>
            <a:r>
              <a:rPr lang="en-GB" sz="1600" b="1" i="1" dirty="0" smtClean="0">
                <a:latin typeface="Calibri" pitchFamily="34" charset="0"/>
              </a:rPr>
              <a:t>Linux</a:t>
            </a:r>
          </a:p>
          <a:p>
            <a:pPr>
              <a:spcAft>
                <a:spcPts val="600"/>
              </a:spcAft>
            </a:pPr>
            <a:r>
              <a:rPr lang="en-GB" sz="1600" dirty="0" smtClean="0">
                <a:latin typeface="Calibri" pitchFamily="34" charset="0"/>
              </a:rPr>
              <a:t>Linux is a free operating system that is based on UNIX, a powerful network operating system often used on large networks. Linux was started by Linus Torvalds. He enlisted help from hundreds of programmers throughout the world, who volunteered their time and efforts via the Internet. Today, Linux is a full-featured version of UNIX; its users consider it to be as good or better than Windows. In fact, almost as many people now use Linux as use Macintosh computers.</a:t>
            </a:r>
          </a:p>
          <a:p>
            <a:pPr>
              <a:spcAft>
                <a:spcPts val="600"/>
              </a:spcAft>
            </a:pPr>
            <a:r>
              <a:rPr lang="en-GB" sz="1600" dirty="0" smtClean="0">
                <a:latin typeface="Calibri" pitchFamily="34" charset="0"/>
              </a:rPr>
              <a:t>Linux offers the same networking benefits of UNIX and can be an excellent choice as a server operating system. There are different types, all free, and all with their relative merits:</a:t>
            </a:r>
          </a:p>
          <a:p>
            <a:pPr>
              <a:spcAft>
                <a:spcPts val="600"/>
              </a:spcAft>
            </a:pPr>
            <a:r>
              <a:rPr lang="en-GB" sz="1600" b="1" dirty="0" smtClean="0">
                <a:latin typeface="Calibri" pitchFamily="34" charset="0"/>
              </a:rPr>
              <a:t>Fedora is one of the popular Linux distributions. At one time, Fedora </a:t>
            </a:r>
            <a:r>
              <a:rPr lang="en-GB" sz="1600" dirty="0" smtClean="0">
                <a:latin typeface="Calibri" pitchFamily="34" charset="0"/>
              </a:rPr>
              <a:t>was an inexpensive distribution offered by Red Hat.</a:t>
            </a:r>
          </a:p>
          <a:p>
            <a:pPr>
              <a:spcAft>
                <a:spcPts val="600"/>
              </a:spcAft>
            </a:pPr>
            <a:r>
              <a:rPr lang="en-GB" sz="1600" b="1" dirty="0" err="1" smtClean="0">
                <a:latin typeface="Calibri" pitchFamily="34" charset="0"/>
              </a:rPr>
              <a:t>Mandriva</a:t>
            </a:r>
            <a:r>
              <a:rPr lang="en-GB" sz="1600" b="1" dirty="0" smtClean="0">
                <a:latin typeface="Calibri" pitchFamily="34" charset="0"/>
              </a:rPr>
              <a:t> Linux is another popular Linux distribution, one that is </a:t>
            </a:r>
            <a:r>
              <a:rPr lang="en-GB" sz="1600" dirty="0" smtClean="0">
                <a:latin typeface="Calibri" pitchFamily="34" charset="0"/>
              </a:rPr>
              <a:t>often recommended as the easiest for first-time Linux users to install.</a:t>
            </a:r>
          </a:p>
          <a:p>
            <a:pPr>
              <a:spcAft>
                <a:spcPts val="600"/>
              </a:spcAft>
            </a:pPr>
            <a:r>
              <a:rPr lang="en-GB" sz="1600" b="1" dirty="0" err="1" smtClean="0">
                <a:latin typeface="Calibri" pitchFamily="34" charset="0"/>
              </a:rPr>
              <a:t>SuSE</a:t>
            </a:r>
            <a:r>
              <a:rPr lang="en-GB" sz="1600" b="1" dirty="0" smtClean="0">
                <a:latin typeface="Calibri" pitchFamily="34" charset="0"/>
              </a:rPr>
              <a:t> is </a:t>
            </a:r>
            <a:r>
              <a:rPr lang="en-GB" sz="1600" dirty="0" smtClean="0">
                <a:latin typeface="Calibri" pitchFamily="34" charset="0"/>
              </a:rPr>
              <a:t>a popular Linux distribution that comes on six CD-ROMs and includes more than 1,500 Linux application programs and utilities, including everything you need to set up a network, Web, e-mail, or electronic commerce server. You can find more information at </a:t>
            </a:r>
            <a:r>
              <a:rPr lang="en-GB" sz="1600" dirty="0" smtClean="0">
                <a:latin typeface="Calibri" pitchFamily="34" charset="0"/>
                <a:hlinkClick r:id="rId2"/>
              </a:rPr>
              <a:t>www.suse.com</a:t>
            </a:r>
            <a:r>
              <a:rPr lang="en-GB" sz="1600" dirty="0" smtClean="0">
                <a:latin typeface="Calibri" pitchFamily="34" charset="0"/>
              </a:rPr>
              <a:t>.</a:t>
            </a:r>
          </a:p>
          <a:p>
            <a:pPr marL="0" indent="0">
              <a:spcAft>
                <a:spcPts val="600"/>
              </a:spcAft>
              <a:buNone/>
            </a:pPr>
            <a:r>
              <a:rPr lang="en-GB" sz="1600" b="1" dirty="0" smtClean="0">
                <a:latin typeface="Calibri" pitchFamily="34" charset="0"/>
              </a:rPr>
              <a:t>P3.3 </a:t>
            </a:r>
            <a:r>
              <a:rPr lang="en-GB" sz="1600" b="1" dirty="0">
                <a:latin typeface="Calibri" pitchFamily="34" charset="0"/>
              </a:rPr>
              <a:t>– Task </a:t>
            </a:r>
            <a:r>
              <a:rPr lang="en-GB" sz="1600" b="1" dirty="0" smtClean="0">
                <a:latin typeface="Calibri" pitchFamily="34" charset="0"/>
              </a:rPr>
              <a:t>10 </a:t>
            </a:r>
            <a:r>
              <a:rPr lang="en-GB" sz="1600" b="1" dirty="0">
                <a:latin typeface="Calibri" pitchFamily="34" charset="0"/>
              </a:rPr>
              <a:t>– </a:t>
            </a:r>
            <a:r>
              <a:rPr lang="en-GB" sz="1600" dirty="0">
                <a:latin typeface="Calibri" pitchFamily="34" charset="0"/>
              </a:rPr>
              <a:t>State the need for a Network Operating system and research the particulars of Microsoft Server versus Novell Netware for your Clients needs</a:t>
            </a:r>
            <a:r>
              <a:rPr lang="en-GB" sz="1600" dirty="0" smtClean="0">
                <a:latin typeface="Calibri" pitchFamily="34" charset="0"/>
              </a:rPr>
              <a:t>.</a:t>
            </a:r>
            <a:endParaRPr lang="en-GB" sz="1600" b="1" dirty="0" smtClean="0">
              <a:latin typeface="Calibri" pitchFamily="34" charset="0"/>
            </a:endParaRPr>
          </a:p>
          <a:p>
            <a:pPr marL="0" indent="0">
              <a:spcAft>
                <a:spcPts val="600"/>
              </a:spcAft>
              <a:buNone/>
            </a:pPr>
            <a:r>
              <a:rPr lang="en-GB" sz="1600" b="1" dirty="0" smtClean="0">
                <a:latin typeface="Calibri" pitchFamily="34" charset="0"/>
              </a:rPr>
              <a:t>P3.3 – Task 11 -  </a:t>
            </a:r>
            <a:r>
              <a:rPr lang="en-GB" sz="1600" dirty="0" smtClean="0">
                <a:latin typeface="Calibri" pitchFamily="34" charset="0"/>
              </a:rPr>
              <a:t>Describe alternate Commercial systems and the relative benefits and downsides of using these Operating systems for your Client.</a:t>
            </a:r>
          </a:p>
        </p:txBody>
      </p:sp>
      <p:sp>
        <p:nvSpPr>
          <p:cNvPr id="3" name="Title 2"/>
          <p:cNvSpPr>
            <a:spLocks noGrp="1"/>
          </p:cNvSpPr>
          <p:nvPr>
            <p:ph type="title"/>
          </p:nvPr>
        </p:nvSpPr>
        <p:spPr>
          <a:xfrm>
            <a:off x="251520" y="130622"/>
            <a:ext cx="8229600" cy="850106"/>
          </a:xfrm>
        </p:spPr>
        <p:txBody>
          <a:bodyPr>
            <a:normAutofit fontScale="90000"/>
          </a:bodyPr>
          <a:lstStyle/>
          <a:p>
            <a:r>
              <a:rPr lang="en-GB" i="1" dirty="0" smtClean="0"/>
              <a:t>P3.3 - Commercial systems  -OS’s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5400600"/>
          </a:xfrm>
        </p:spPr>
        <p:txBody>
          <a:bodyPr>
            <a:normAutofit fontScale="70000" lnSpcReduction="20000"/>
          </a:bodyPr>
          <a:lstStyle/>
          <a:p>
            <a:pPr marL="0" indent="0">
              <a:spcAft>
                <a:spcPts val="600"/>
              </a:spcAft>
              <a:buNone/>
            </a:pPr>
            <a:r>
              <a:rPr lang="en-GB" dirty="0" smtClean="0">
                <a:latin typeface="Calibri" pitchFamily="34" charset="0"/>
              </a:rPr>
              <a:t>Cards and cabling are all very well but operating systems need to be able to communicate through these by using translation and communication software called the Network operating System (NOS).</a:t>
            </a:r>
          </a:p>
          <a:p>
            <a:pPr marL="0" indent="0">
              <a:spcAft>
                <a:spcPts val="600"/>
              </a:spcAft>
              <a:buNone/>
            </a:pPr>
            <a:r>
              <a:rPr lang="en-GB" b="1" dirty="0" smtClean="0">
                <a:latin typeface="Calibri" pitchFamily="34" charset="0"/>
              </a:rPr>
              <a:t>File sharing services </a:t>
            </a:r>
            <a:endParaRPr lang="en-GB" dirty="0" smtClean="0">
              <a:latin typeface="Calibri" pitchFamily="34" charset="0"/>
            </a:endParaRPr>
          </a:p>
          <a:p>
            <a:pPr>
              <a:spcAft>
                <a:spcPts val="600"/>
              </a:spcAft>
            </a:pPr>
            <a:r>
              <a:rPr lang="en-GB" dirty="0" smtClean="0">
                <a:latin typeface="Calibri" pitchFamily="34" charset="0"/>
              </a:rPr>
              <a:t>One of the most important functions of a network operating system is its ability to share resources with other network users. The most common resource that’s shared is the server’s file system. A network server must be able to share some or all of its disk space with other users so that those users can treat the server’s disk space as an extension of their own computer’s disk space.</a:t>
            </a:r>
          </a:p>
          <a:p>
            <a:pPr>
              <a:spcAft>
                <a:spcPts val="600"/>
              </a:spcAft>
            </a:pPr>
            <a:r>
              <a:rPr lang="en-GB" dirty="0" smtClean="0">
                <a:latin typeface="Calibri" pitchFamily="34" charset="0"/>
              </a:rPr>
              <a:t>The NOS (Network Operating System) allows the system administrator to determine which portions of the server’s file system to share. Although an entire hard drive can be shared, it is not commonly done. Instead, individual directories or folders are shared. The administrator can control which users are allowed to access each shared folder.</a:t>
            </a:r>
          </a:p>
          <a:p>
            <a:pPr>
              <a:spcAft>
                <a:spcPts val="600"/>
              </a:spcAft>
            </a:pPr>
            <a:r>
              <a:rPr lang="en-GB" dirty="0" smtClean="0">
                <a:latin typeface="Calibri" pitchFamily="34" charset="0"/>
              </a:rPr>
              <a:t>Because file sharing is the reason many network servers exist, network operating systems have more sophisticated disk management features than are found in desktop operating systems. For example, most network operating systems have the ability to manage two or more hard drives as if they were a single drive. In addition, most can create mirrors, which automatically keeps a backup copy of a drive on a second drive.</a:t>
            </a:r>
          </a:p>
        </p:txBody>
      </p:sp>
      <p:sp>
        <p:nvSpPr>
          <p:cNvPr id="3" name="Title 2"/>
          <p:cNvSpPr>
            <a:spLocks noGrp="1"/>
          </p:cNvSpPr>
          <p:nvPr>
            <p:ph type="title"/>
          </p:nvPr>
        </p:nvSpPr>
        <p:spPr>
          <a:xfrm>
            <a:off x="251520" y="116632"/>
            <a:ext cx="8229600" cy="720080"/>
          </a:xfrm>
        </p:spPr>
        <p:txBody>
          <a:bodyPr>
            <a:noAutofit/>
          </a:bodyPr>
          <a:lstStyle/>
          <a:p>
            <a:r>
              <a:rPr lang="en-GB" sz="2400" i="1" dirty="0" smtClean="0"/>
              <a:t>P3.3 - Key components – Network Operating System</a:t>
            </a:r>
            <a:endParaRPr lang="en-GB"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568952" cy="5472608"/>
          </a:xfrm>
        </p:spPr>
        <p:txBody>
          <a:bodyPr>
            <a:noAutofit/>
          </a:bodyPr>
          <a:lstStyle/>
          <a:p>
            <a:pPr marL="0" indent="0">
              <a:spcAft>
                <a:spcPts val="600"/>
              </a:spcAft>
              <a:buNone/>
            </a:pPr>
            <a:r>
              <a:rPr lang="en-GB" sz="1600" dirty="0" smtClean="0"/>
              <a:t>You have been employed to explain possible network solutions to the management of a new primary school in the local area with a view to setting up, installing and protecting their networked machines and the information stored on these.</a:t>
            </a:r>
          </a:p>
          <a:p>
            <a:pPr marL="0" indent="0">
              <a:spcAft>
                <a:spcPts val="600"/>
              </a:spcAft>
              <a:buNone/>
            </a:pPr>
            <a:r>
              <a:rPr lang="en-GB" sz="1600" dirty="0" smtClean="0"/>
              <a:t>The client at the end of the month wants a working network with expansion capabilities allowing up to 200 computers in different computer suites across the building to be connected, the addition of printers and shared resources, a central network pool for information and the capability of adding their media suite of Apples to this network on a restricted access basis.</a:t>
            </a:r>
          </a:p>
          <a:p>
            <a:pPr marL="0" indent="0">
              <a:spcAft>
                <a:spcPts val="600"/>
              </a:spcAft>
              <a:buNone/>
            </a:pPr>
            <a:r>
              <a:rPr lang="en-GB" sz="1600" dirty="0" smtClean="0"/>
              <a:t>Currently they have two sites, the upper primary and lower primary that are not connected physically. They have100 workstations in the student areas across both sites, 50 base unit computers in the administration and staffing areas, 25 laptops in separate laptop cabinets and 25 Apple G4’s in the media suites. They have 20 shared printers across the two buildings, ten of which are accessible to students with network capabilities including one networkable colour printer in their library in the upper primary building.</a:t>
            </a:r>
          </a:p>
          <a:p>
            <a:pPr marL="0" indent="0">
              <a:spcAft>
                <a:spcPts val="600"/>
              </a:spcAft>
              <a:buNone/>
            </a:pPr>
            <a:r>
              <a:rPr lang="en-GB" sz="1600" dirty="0" smtClean="0"/>
              <a:t>The school has been given several possible scenarios by their newly assigned network manager needs to know what would be best for the school, the future and how to protect this network from the outside and inside. Longer term they expect to have a working intranet accessible off site where files can be accessed on the network drives by students.</a:t>
            </a:r>
            <a:endParaRPr lang="en-GB" sz="1600" dirty="0"/>
          </a:p>
        </p:txBody>
      </p:sp>
      <p:sp>
        <p:nvSpPr>
          <p:cNvPr id="3" name="Title 2"/>
          <p:cNvSpPr>
            <a:spLocks noGrp="1"/>
          </p:cNvSpPr>
          <p:nvPr>
            <p:ph type="title"/>
          </p:nvPr>
        </p:nvSpPr>
        <p:spPr>
          <a:xfrm>
            <a:off x="457200" y="274638"/>
            <a:ext cx="8229600" cy="778098"/>
          </a:xfrm>
        </p:spPr>
        <p:txBody>
          <a:bodyPr/>
          <a:lstStyle/>
          <a:p>
            <a:r>
              <a:rPr lang="en-GB" dirty="0" smtClean="0"/>
              <a:t>Scenario</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4968552"/>
          </a:xfrm>
        </p:spPr>
        <p:txBody>
          <a:bodyPr>
            <a:normAutofit fontScale="92500" lnSpcReduction="20000"/>
          </a:bodyPr>
          <a:lstStyle/>
          <a:p>
            <a:pPr>
              <a:spcAft>
                <a:spcPts val="600"/>
              </a:spcAft>
              <a:buNone/>
            </a:pPr>
            <a:r>
              <a:rPr lang="en-GB" sz="2000" b="1" dirty="0" smtClean="0">
                <a:latin typeface="Calibri" pitchFamily="34" charset="0"/>
              </a:rPr>
              <a:t>Security services</a:t>
            </a:r>
          </a:p>
          <a:p>
            <a:pPr>
              <a:spcAft>
                <a:spcPts val="600"/>
              </a:spcAft>
            </a:pPr>
            <a:r>
              <a:rPr lang="en-GB" sz="2000" dirty="0" smtClean="0">
                <a:latin typeface="Calibri" pitchFamily="34" charset="0"/>
              </a:rPr>
              <a:t>All network operating systems must provide some measure of security to protect the network from unauthorized access. Hacking seems to be the national pastime these days. With most computer networks connected to the Internet, anyone anywhere in the world can and probably will try to break into your network.</a:t>
            </a:r>
          </a:p>
          <a:p>
            <a:pPr>
              <a:spcAft>
                <a:spcPts val="600"/>
              </a:spcAft>
            </a:pPr>
            <a:r>
              <a:rPr lang="en-GB" sz="2000" dirty="0" smtClean="0">
                <a:latin typeface="Calibri" pitchFamily="34" charset="0"/>
              </a:rPr>
              <a:t>The most basic type of security is handled through </a:t>
            </a:r>
            <a:r>
              <a:rPr lang="en-GB" sz="2000" i="1" dirty="0" smtClean="0">
                <a:latin typeface="Calibri" pitchFamily="34" charset="0"/>
              </a:rPr>
              <a:t>user accounts, which grant </a:t>
            </a:r>
            <a:r>
              <a:rPr lang="en-GB" sz="2000" dirty="0" smtClean="0">
                <a:latin typeface="Calibri" pitchFamily="34" charset="0"/>
              </a:rPr>
              <a:t>individual users the right to access the network resources and govern what resources the user can access. User accounts are secured by passwords; therefore, good password policy is a cornerstone of any security system.</a:t>
            </a:r>
          </a:p>
          <a:p>
            <a:pPr>
              <a:spcAft>
                <a:spcPts val="600"/>
              </a:spcAft>
            </a:pPr>
            <a:r>
              <a:rPr lang="en-GB" sz="2000" dirty="0" smtClean="0">
                <a:latin typeface="Calibri" pitchFamily="34" charset="0"/>
              </a:rPr>
              <a:t>Most network operating systems let you establish password policies, such </a:t>
            </a:r>
            <a:r>
              <a:rPr lang="nn-NO" sz="2000" dirty="0" smtClean="0">
                <a:latin typeface="Calibri" pitchFamily="34" charset="0"/>
              </a:rPr>
              <a:t>Microsoft’s Server Operating Systems </a:t>
            </a:r>
            <a:r>
              <a:rPr lang="en-GB" sz="2000" dirty="0" smtClean="0">
                <a:latin typeface="Calibri" pitchFamily="34" charset="0"/>
              </a:rPr>
              <a:t>as requiring that passwords have a minimum length and include a mix of letters and numerals. In addition, passwords can be set to expire after a certain number of days, so users can be forced to frequently change their passwords.</a:t>
            </a:r>
          </a:p>
          <a:p>
            <a:pPr>
              <a:spcAft>
                <a:spcPts val="600"/>
              </a:spcAft>
            </a:pPr>
            <a:r>
              <a:rPr lang="en-GB" sz="2000" dirty="0" smtClean="0">
                <a:latin typeface="Calibri" pitchFamily="34" charset="0"/>
              </a:rPr>
              <a:t>Most network operating systems also provide for data encryption, which scrambles data before it is sent over the network or saved on disk, and digital certificates, which are used to ensure that users are who they say they are and files are what they claim to be.</a:t>
            </a:r>
            <a:endParaRPr lang="en-GB" sz="1900" dirty="0" smtClean="0">
              <a:latin typeface="Calibri" pitchFamily="34" charset="0"/>
            </a:endParaRPr>
          </a:p>
        </p:txBody>
      </p:sp>
      <p:sp>
        <p:nvSpPr>
          <p:cNvPr id="3" name="Title 2"/>
          <p:cNvSpPr>
            <a:spLocks noGrp="1"/>
          </p:cNvSpPr>
          <p:nvPr>
            <p:ph type="title"/>
          </p:nvPr>
        </p:nvSpPr>
        <p:spPr>
          <a:xfrm>
            <a:off x="251520" y="116632"/>
            <a:ext cx="8229600" cy="720080"/>
          </a:xfrm>
        </p:spPr>
        <p:txBody>
          <a:bodyPr>
            <a:noAutofit/>
          </a:bodyPr>
          <a:lstStyle/>
          <a:p>
            <a:r>
              <a:rPr lang="en-GB" sz="2400" i="1" dirty="0" smtClean="0"/>
              <a:t>P3.3 - Key components – Network Operating System</a:t>
            </a:r>
            <a:endParaRPr lang="en-GB"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12968" cy="5328592"/>
          </a:xfrm>
        </p:spPr>
        <p:txBody>
          <a:bodyPr>
            <a:normAutofit fontScale="85000" lnSpcReduction="10000"/>
          </a:bodyPr>
          <a:lstStyle/>
          <a:p>
            <a:pPr>
              <a:spcAft>
                <a:spcPts val="600"/>
              </a:spcAft>
              <a:buNone/>
            </a:pPr>
            <a:r>
              <a:rPr lang="en-GB" sz="2000" b="1" dirty="0" smtClean="0">
                <a:latin typeface="Calibri" pitchFamily="34" charset="0"/>
              </a:rPr>
              <a:t>Directory services</a:t>
            </a:r>
          </a:p>
          <a:p>
            <a:pPr>
              <a:spcAft>
                <a:spcPts val="600"/>
              </a:spcAft>
            </a:pPr>
            <a:r>
              <a:rPr lang="en-GB" sz="2000" dirty="0" smtClean="0">
                <a:latin typeface="Calibri" pitchFamily="34" charset="0"/>
              </a:rPr>
              <a:t>Directories are essential ways of storing information. Network directories provide information about the resources that are available on the network, such as users, computers, printers, shared folders, and files. Directories are an essential part of any network operating system.</a:t>
            </a:r>
          </a:p>
          <a:p>
            <a:pPr>
              <a:spcAft>
                <a:spcPts val="600"/>
              </a:spcAft>
            </a:pPr>
            <a:r>
              <a:rPr lang="en-GB" sz="2000" dirty="0" smtClean="0">
                <a:latin typeface="Calibri" pitchFamily="34" charset="0"/>
              </a:rPr>
              <a:t>In early network operating systems, such as Windows NT 3.1 and NetWare 3.</a:t>
            </a:r>
            <a:r>
              <a:rPr lang="en-GB" sz="2000" i="1" dirty="0" smtClean="0">
                <a:latin typeface="Calibri" pitchFamily="34" charset="0"/>
              </a:rPr>
              <a:t>x, </a:t>
            </a:r>
            <a:r>
              <a:rPr lang="en-GB" sz="2000" dirty="0" smtClean="0">
                <a:latin typeface="Calibri" pitchFamily="34" charset="0"/>
              </a:rPr>
              <a:t>each server computer maintained its own directory database of resources that were available just on that server. The problem with that approach was that network administrators had to maintain each directory database separately.</a:t>
            </a:r>
          </a:p>
          <a:p>
            <a:pPr>
              <a:spcAft>
                <a:spcPts val="600"/>
              </a:spcAft>
            </a:pPr>
            <a:r>
              <a:rPr lang="en-GB" sz="2000" dirty="0" smtClean="0">
                <a:latin typeface="Calibri" pitchFamily="34" charset="0"/>
              </a:rPr>
              <a:t>That wasn’t too bad for networks with just a few servers, but maintaining the directory on a network with dozens or even hundreds of servers was next to impossible. In addition, early directory services were application-specific. For example, a server would have one directory database for user logins, another for file sharing, and yet another for e-mail addresses. Each directory had its own tools for adding, updating, and deleting directory entries.</a:t>
            </a:r>
          </a:p>
          <a:p>
            <a:pPr>
              <a:spcAft>
                <a:spcPts val="600"/>
              </a:spcAft>
            </a:pPr>
            <a:r>
              <a:rPr lang="en-GB" sz="2000" dirty="0" smtClean="0">
                <a:latin typeface="Calibri" pitchFamily="34" charset="0"/>
              </a:rPr>
              <a:t>Modern network operating systems provide global directory services that combine the directory information for an entire network and for all applications so that it can be treated as a single integrated database. These directory services are based on an ISO standard called X.500. In an X.500 directory, information is organized hierarchically. For example, a multinational company can divide its user directory into one or more countries, each country can have one or</a:t>
            </a:r>
            <a:r>
              <a:rPr lang="en-GB" sz="1800" dirty="0" smtClean="0">
                <a:latin typeface="Calibri" pitchFamily="34" charset="0"/>
              </a:rPr>
              <a:t> more regions, and, in turn, each region can have one or more departments.</a:t>
            </a:r>
            <a:endParaRPr lang="en-GB" sz="1900" dirty="0" smtClean="0">
              <a:latin typeface="Calibri" pitchFamily="34" charset="0"/>
            </a:endParaRPr>
          </a:p>
        </p:txBody>
      </p:sp>
      <p:sp>
        <p:nvSpPr>
          <p:cNvPr id="3" name="Title 2"/>
          <p:cNvSpPr>
            <a:spLocks noGrp="1"/>
          </p:cNvSpPr>
          <p:nvPr>
            <p:ph type="title"/>
          </p:nvPr>
        </p:nvSpPr>
        <p:spPr>
          <a:xfrm>
            <a:off x="251520" y="116632"/>
            <a:ext cx="8229600" cy="720080"/>
          </a:xfrm>
        </p:spPr>
        <p:txBody>
          <a:bodyPr>
            <a:noAutofit/>
          </a:bodyPr>
          <a:lstStyle/>
          <a:p>
            <a:r>
              <a:rPr lang="en-GB" sz="2400" i="1" dirty="0" smtClean="0"/>
              <a:t>P3.3 - Key components – Network Operating System</a:t>
            </a:r>
            <a:endParaRPr lang="en-GB"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12968" cy="5760640"/>
          </a:xfrm>
        </p:spPr>
        <p:txBody>
          <a:bodyPr>
            <a:normAutofit lnSpcReduction="10000"/>
          </a:bodyPr>
          <a:lstStyle/>
          <a:p>
            <a:pPr marL="0" indent="0">
              <a:spcAft>
                <a:spcPts val="600"/>
              </a:spcAft>
              <a:buNone/>
            </a:pPr>
            <a:r>
              <a:rPr lang="en-GB" sz="1900" b="1" dirty="0" smtClean="0">
                <a:latin typeface="Calibri" pitchFamily="34" charset="0"/>
              </a:rPr>
              <a:t>Network Support</a:t>
            </a:r>
          </a:p>
          <a:p>
            <a:pPr>
              <a:spcAft>
                <a:spcPts val="600"/>
              </a:spcAft>
            </a:pPr>
            <a:r>
              <a:rPr lang="en-GB" sz="1900" dirty="0" smtClean="0">
                <a:latin typeface="Calibri" pitchFamily="34" charset="0"/>
              </a:rPr>
              <a:t>A network operating system must support a wide variety of networking protocols in order to meet the needs of its users. That’s because a large network typically consists of a mixture of various versions of Windows, as well as Macintosh and possibly Linux computers. As a result, the server may need to simultaneously support TCP/IP, NetBIOS, and AppleTalk protocols.</a:t>
            </a:r>
          </a:p>
          <a:p>
            <a:pPr>
              <a:spcAft>
                <a:spcPts val="600"/>
              </a:spcAft>
            </a:pPr>
            <a:r>
              <a:rPr lang="en-GB" sz="1900" dirty="0" smtClean="0">
                <a:latin typeface="Calibri" pitchFamily="34" charset="0"/>
              </a:rPr>
              <a:t>Many servers have more than one network interface card installed. In that case, the NOS must be able to support multiple network connections. Ideally, the NOS should have the ability to balance the network load among its network interfaces. In addition, in the event that one of the connections fails, the NOS should be able to seamlessly switch to another connection.</a:t>
            </a:r>
          </a:p>
          <a:p>
            <a:pPr>
              <a:spcAft>
                <a:spcPts val="600"/>
              </a:spcAft>
            </a:pPr>
            <a:r>
              <a:rPr lang="en-GB" sz="1900" dirty="0" smtClean="0">
                <a:latin typeface="Calibri" pitchFamily="34" charset="0"/>
              </a:rPr>
              <a:t>Finally, most network operating systems include a built-in ability to function as a router that connects two networks. The NOS router functions should also include firewall features in order to keep unauthorized packets from entering the local network.</a:t>
            </a:r>
          </a:p>
          <a:p>
            <a:pPr marL="0" indent="0">
              <a:spcAft>
                <a:spcPts val="600"/>
              </a:spcAft>
              <a:buNone/>
            </a:pPr>
            <a:r>
              <a:rPr lang="en-GB" sz="1900" b="1" dirty="0" smtClean="0">
                <a:latin typeface="Calibri" pitchFamily="34" charset="0"/>
              </a:rPr>
              <a:t>P3.3 – Task 12 – </a:t>
            </a:r>
            <a:r>
              <a:rPr lang="en-GB" sz="1900" dirty="0" smtClean="0">
                <a:latin typeface="Calibri" pitchFamily="34" charset="0"/>
              </a:rPr>
              <a:t>Describe File Sharing Services, Security Services, Directory Services and Network support software and the importance of these services on a School Network for Staff and Students. </a:t>
            </a:r>
          </a:p>
        </p:txBody>
      </p:sp>
      <p:sp>
        <p:nvSpPr>
          <p:cNvPr id="3" name="Title 2"/>
          <p:cNvSpPr>
            <a:spLocks noGrp="1"/>
          </p:cNvSpPr>
          <p:nvPr>
            <p:ph type="title"/>
          </p:nvPr>
        </p:nvSpPr>
        <p:spPr>
          <a:xfrm>
            <a:off x="251520" y="116632"/>
            <a:ext cx="8229600" cy="720080"/>
          </a:xfrm>
        </p:spPr>
        <p:txBody>
          <a:bodyPr>
            <a:noAutofit/>
          </a:bodyPr>
          <a:lstStyle/>
          <a:p>
            <a:r>
              <a:rPr lang="en-GB" sz="2400" i="1" dirty="0" smtClean="0"/>
              <a:t>P3.3 - Key components – Network Operating System</a:t>
            </a:r>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3049167161"/>
              </p:ext>
            </p:extLst>
          </p:nvPr>
        </p:nvGraphicFramePr>
        <p:xfrm>
          <a:off x="395536" y="6237312"/>
          <a:ext cx="8424936" cy="370840"/>
        </p:xfrm>
        <a:graphic>
          <a:graphicData uri="http://schemas.openxmlformats.org/drawingml/2006/table">
            <a:tbl>
              <a:tblPr firstRow="1" bandRow="1">
                <a:tableStyleId>{5C22544A-7EE6-4342-B048-85BDC9FD1C3A}</a:tableStyleId>
              </a:tblPr>
              <a:tblGrid>
                <a:gridCol w="2106234"/>
                <a:gridCol w="1638182"/>
                <a:gridCol w="2574286"/>
                <a:gridCol w="2106234"/>
              </a:tblGrid>
              <a:tr h="370840">
                <a:tc>
                  <a:txBody>
                    <a:bodyPr/>
                    <a:lstStyle/>
                    <a:p>
                      <a:pPr algn="ctr"/>
                      <a:r>
                        <a:rPr lang="en-GB" dirty="0" smtClean="0"/>
                        <a:t>File</a:t>
                      </a:r>
                      <a:r>
                        <a:rPr lang="en-GB" baseline="0" dirty="0" smtClean="0"/>
                        <a:t> </a:t>
                      </a:r>
                      <a:r>
                        <a:rPr lang="en-GB" dirty="0" smtClean="0"/>
                        <a:t>Sharing</a:t>
                      </a:r>
                      <a:endParaRPr lang="en-GB" dirty="0"/>
                    </a:p>
                  </a:txBody>
                  <a:tcPr/>
                </a:tc>
                <a:tc>
                  <a:txBody>
                    <a:bodyPr/>
                    <a:lstStyle/>
                    <a:p>
                      <a:pPr algn="ctr"/>
                      <a:r>
                        <a:rPr lang="en-GB" dirty="0" smtClean="0"/>
                        <a:t>Security</a:t>
                      </a:r>
                      <a:endParaRPr lang="en-GB" dirty="0"/>
                    </a:p>
                  </a:txBody>
                  <a:tcPr/>
                </a:tc>
                <a:tc>
                  <a:txBody>
                    <a:bodyPr/>
                    <a:lstStyle/>
                    <a:p>
                      <a:pPr algn="ctr"/>
                      <a:r>
                        <a:rPr lang="en-GB" dirty="0" smtClean="0"/>
                        <a:t>Network Services</a:t>
                      </a:r>
                      <a:endParaRPr lang="en-GB" dirty="0"/>
                    </a:p>
                  </a:txBody>
                  <a:tcPr/>
                </a:tc>
                <a:tc>
                  <a:txBody>
                    <a:bodyPr/>
                    <a:lstStyle/>
                    <a:p>
                      <a:pPr algn="ctr"/>
                      <a:r>
                        <a:rPr lang="en-GB" dirty="0" smtClean="0"/>
                        <a:t>Network Support</a:t>
                      </a:r>
                      <a:endParaRPr lang="en-GB"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10749"/>
            <a:ext cx="8784976" cy="5098571"/>
          </a:xfrm>
        </p:spPr>
        <p:txBody>
          <a:bodyPr>
            <a:normAutofit fontScale="85000" lnSpcReduction="20000"/>
          </a:bodyPr>
          <a:lstStyle/>
          <a:p>
            <a:r>
              <a:rPr lang="en-GB" dirty="0"/>
              <a:t>Every </a:t>
            </a:r>
            <a:r>
              <a:rPr lang="en-GB" dirty="0" smtClean="0"/>
              <a:t>organisation </a:t>
            </a:r>
            <a:r>
              <a:rPr lang="en-GB" dirty="0"/>
              <a:t>should assess its security risks by conducting a security audit, which is </a:t>
            </a:r>
            <a:r>
              <a:rPr lang="en-GB" dirty="0" smtClean="0"/>
              <a:t>a thorough </a:t>
            </a:r>
            <a:r>
              <a:rPr lang="en-GB" dirty="0"/>
              <a:t>examination of each aspect of the network to determine how it might be compromised.</a:t>
            </a:r>
          </a:p>
          <a:p>
            <a:r>
              <a:rPr lang="en-GB" dirty="0"/>
              <a:t>Security audits should be performed at least annually and preferably quarterly. </a:t>
            </a:r>
            <a:r>
              <a:rPr lang="en-GB" dirty="0" smtClean="0"/>
              <a:t>They should </a:t>
            </a:r>
            <a:r>
              <a:rPr lang="en-GB" dirty="0"/>
              <a:t>also be performed after making any significant changes to the network. For each </a:t>
            </a:r>
            <a:r>
              <a:rPr lang="en-GB" dirty="0" smtClean="0"/>
              <a:t>threat listed </a:t>
            </a:r>
            <a:r>
              <a:rPr lang="en-GB" dirty="0"/>
              <a:t>in the following sections, your security audit should rate the severity of its </a:t>
            </a:r>
            <a:r>
              <a:rPr lang="en-GB" dirty="0" smtClean="0"/>
              <a:t>potential effects</a:t>
            </a:r>
            <a:r>
              <a:rPr lang="en-GB" dirty="0"/>
              <a:t>, as well as its likelihood. A threat’s consequences may be severe, potentially </a:t>
            </a:r>
            <a:r>
              <a:rPr lang="en-GB" dirty="0" smtClean="0"/>
              <a:t>resulting in </a:t>
            </a:r>
            <a:r>
              <a:rPr lang="en-GB" dirty="0"/>
              <a:t>a network outage or the dispersal of top-secret information, or it may be mild, </a:t>
            </a:r>
            <a:r>
              <a:rPr lang="en-GB" dirty="0" smtClean="0"/>
              <a:t>potentially resulting </a:t>
            </a:r>
            <a:r>
              <a:rPr lang="en-GB" dirty="0"/>
              <a:t>in a lack of access for one user or the dispersal of a relatively insignificant piece </a:t>
            </a:r>
            <a:r>
              <a:rPr lang="en-GB" dirty="0" smtClean="0"/>
              <a:t>of corporate </a:t>
            </a:r>
            <a:r>
              <a:rPr lang="en-GB" dirty="0"/>
              <a:t>data. The more devastating a threat’s effects and </a:t>
            </a:r>
            <a:r>
              <a:rPr lang="en-GB" dirty="0" smtClean="0"/>
              <a:t>the more </a:t>
            </a:r>
            <a:r>
              <a:rPr lang="en-GB" dirty="0"/>
              <a:t>likely it is to </a:t>
            </a:r>
            <a:r>
              <a:rPr lang="en-GB" dirty="0" smtClean="0"/>
              <a:t>happen, the </a:t>
            </a:r>
            <a:r>
              <a:rPr lang="en-GB" dirty="0"/>
              <a:t>more rigorously your security measures should address it.</a:t>
            </a:r>
          </a:p>
        </p:txBody>
      </p:sp>
      <p:sp>
        <p:nvSpPr>
          <p:cNvPr id="3" name="Title 2"/>
          <p:cNvSpPr>
            <a:spLocks noGrp="1"/>
          </p:cNvSpPr>
          <p:nvPr>
            <p:ph type="title"/>
          </p:nvPr>
        </p:nvSpPr>
        <p:spPr>
          <a:xfrm>
            <a:off x="457200" y="44624"/>
            <a:ext cx="8229600" cy="1143000"/>
          </a:xfrm>
        </p:spPr>
        <p:txBody>
          <a:bodyPr/>
          <a:lstStyle/>
          <a:p>
            <a:r>
              <a:rPr lang="en-GB" dirty="0" smtClean="0"/>
              <a:t>P3.3 - Audits and Monitoring</a:t>
            </a:r>
            <a:endParaRPr lang="en-GB" dirty="0"/>
          </a:p>
        </p:txBody>
      </p:sp>
    </p:spTree>
    <p:extLst>
      <p:ext uri="{BB962C8B-B14F-4D97-AF65-F5344CB8AC3E}">
        <p14:creationId xmlns:p14="http://schemas.microsoft.com/office/powerpoint/2010/main" val="3621504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9550" y="1124744"/>
            <a:ext cx="8754938" cy="4882547"/>
          </a:xfrm>
        </p:spPr>
        <p:txBody>
          <a:bodyPr>
            <a:noAutofit/>
          </a:bodyPr>
          <a:lstStyle/>
          <a:p>
            <a:pPr marL="109728" indent="0">
              <a:buNone/>
            </a:pPr>
            <a:r>
              <a:rPr lang="en-GB" sz="1200" dirty="0"/>
              <a:t>By some estimates, human errors, ignorance, and omissions cause more than half of all </a:t>
            </a:r>
            <a:r>
              <a:rPr lang="en-GB" sz="1200" dirty="0" smtClean="0"/>
              <a:t>security breaches </a:t>
            </a:r>
            <a:r>
              <a:rPr lang="en-GB" sz="1200" dirty="0"/>
              <a:t>sustained by networks. One of the most common methods by which an intruder </a:t>
            </a:r>
            <a:r>
              <a:rPr lang="en-GB" sz="1200" dirty="0" smtClean="0"/>
              <a:t>gains access </a:t>
            </a:r>
            <a:r>
              <a:rPr lang="en-GB" sz="1200" dirty="0"/>
              <a:t>to a network is to simply ask a user for his password. For example, the intruder </a:t>
            </a:r>
            <a:r>
              <a:rPr lang="en-GB" sz="1200" dirty="0" smtClean="0"/>
              <a:t>might pose </a:t>
            </a:r>
            <a:r>
              <a:rPr lang="en-GB" sz="1200" dirty="0"/>
              <a:t>as a technical support analyst who needs to know the password to troubleshoot a </a:t>
            </a:r>
            <a:r>
              <a:rPr lang="en-GB" sz="1200" dirty="0" smtClean="0"/>
              <a:t>problem. This </a:t>
            </a:r>
            <a:r>
              <a:rPr lang="en-GB" sz="1200" dirty="0"/>
              <a:t>strategy is commonly called social engineering because it involves manipulating social </a:t>
            </a:r>
            <a:r>
              <a:rPr lang="en-GB" sz="1200" dirty="0" smtClean="0"/>
              <a:t>relationships to </a:t>
            </a:r>
            <a:r>
              <a:rPr lang="en-GB" sz="1200" dirty="0"/>
              <a:t>gain access. A related practice is phishing, in which a person attempts to glean </a:t>
            </a:r>
            <a:r>
              <a:rPr lang="en-GB" sz="1200" dirty="0" smtClean="0"/>
              <a:t>access or </a:t>
            </a:r>
            <a:r>
              <a:rPr lang="en-GB" sz="1200" dirty="0"/>
              <a:t>authentication information by posing as someone who needs that information. For example, </a:t>
            </a:r>
            <a:r>
              <a:rPr lang="en-GB" sz="1200" dirty="0" smtClean="0"/>
              <a:t>a hacker </a:t>
            </a:r>
            <a:r>
              <a:rPr lang="en-GB" sz="1200" dirty="0"/>
              <a:t>might send an e-mail asking you to submit your user ID and password to a Web </a:t>
            </a:r>
            <a:r>
              <a:rPr lang="en-GB" sz="1200" dirty="0" smtClean="0"/>
              <a:t>site whose </a:t>
            </a:r>
            <a:r>
              <a:rPr lang="en-GB" sz="1200" dirty="0"/>
              <a:t>link is provided in the message, claiming that it’s necessary to verify your account with </a:t>
            </a:r>
            <a:r>
              <a:rPr lang="en-GB" sz="1200" dirty="0" smtClean="0"/>
              <a:t>a particular </a:t>
            </a:r>
            <a:r>
              <a:rPr lang="en-GB" sz="1200" dirty="0"/>
              <a:t>online retailer. Following are some additional risks associated with people:</a:t>
            </a:r>
          </a:p>
          <a:p>
            <a:r>
              <a:rPr lang="en-GB" sz="1200" dirty="0" smtClean="0"/>
              <a:t>Intruders </a:t>
            </a:r>
            <a:r>
              <a:rPr lang="en-GB" sz="1200" dirty="0"/>
              <a:t>or attackers using social engineering or snooping to obtain user passwords</a:t>
            </a:r>
          </a:p>
          <a:p>
            <a:r>
              <a:rPr lang="en-GB" sz="1200" dirty="0" smtClean="0"/>
              <a:t>An </a:t>
            </a:r>
            <a:r>
              <a:rPr lang="en-GB" sz="1200" dirty="0"/>
              <a:t>administrator incorrectly creating or configuring user IDs, groups, and </a:t>
            </a:r>
            <a:r>
              <a:rPr lang="en-GB" sz="1200" dirty="0" smtClean="0"/>
              <a:t>their associated </a:t>
            </a:r>
            <a:r>
              <a:rPr lang="en-GB" sz="1200" dirty="0"/>
              <a:t>rights on a file server, resulting in file and logon access vulnerabilities</a:t>
            </a:r>
          </a:p>
          <a:p>
            <a:r>
              <a:rPr lang="en-GB" sz="1200" dirty="0" smtClean="0"/>
              <a:t>Network </a:t>
            </a:r>
            <a:r>
              <a:rPr lang="en-GB" sz="1200" dirty="0"/>
              <a:t>administrators overlooking security flaws in topology or hardware configuration</a:t>
            </a:r>
          </a:p>
          <a:p>
            <a:r>
              <a:rPr lang="en-GB" sz="1200" dirty="0" smtClean="0"/>
              <a:t>Network </a:t>
            </a:r>
            <a:r>
              <a:rPr lang="en-GB" sz="1200" dirty="0"/>
              <a:t>administrators overlooking security flaws in the operating system or </a:t>
            </a:r>
            <a:r>
              <a:rPr lang="en-GB" sz="1200" dirty="0" smtClean="0"/>
              <a:t>application configuration</a:t>
            </a:r>
            <a:endParaRPr lang="en-GB" sz="1200" dirty="0"/>
          </a:p>
          <a:p>
            <a:r>
              <a:rPr lang="en-GB" sz="1200" dirty="0" smtClean="0"/>
              <a:t>Lack </a:t>
            </a:r>
            <a:r>
              <a:rPr lang="en-GB" sz="1200" dirty="0"/>
              <a:t>of proper documentation and communication of security policies, leading </a:t>
            </a:r>
            <a:r>
              <a:rPr lang="en-GB" sz="1200" dirty="0" smtClean="0"/>
              <a:t>to deliberate </a:t>
            </a:r>
            <a:r>
              <a:rPr lang="en-GB" sz="1200" dirty="0"/>
              <a:t>or inadvertent misuse of files or network access</a:t>
            </a:r>
          </a:p>
          <a:p>
            <a:r>
              <a:rPr lang="en-GB" sz="1200" dirty="0" smtClean="0"/>
              <a:t>Dishonest </a:t>
            </a:r>
            <a:r>
              <a:rPr lang="en-GB" sz="1200" dirty="0"/>
              <a:t>or disgruntled employees abusing their file and access rights</a:t>
            </a:r>
          </a:p>
          <a:p>
            <a:r>
              <a:rPr lang="en-GB" sz="1200" dirty="0" smtClean="0"/>
              <a:t>An </a:t>
            </a:r>
            <a:r>
              <a:rPr lang="en-GB" sz="1200" dirty="0"/>
              <a:t>unused computer or terminal being left logged on to the network, thereby </a:t>
            </a:r>
            <a:r>
              <a:rPr lang="en-GB" sz="1200" dirty="0" smtClean="0"/>
              <a:t>providing an </a:t>
            </a:r>
            <a:r>
              <a:rPr lang="en-GB" sz="1200" dirty="0"/>
              <a:t>entry point for an intruder</a:t>
            </a:r>
          </a:p>
          <a:p>
            <a:r>
              <a:rPr lang="en-GB" sz="1200" dirty="0" smtClean="0"/>
              <a:t>Users </a:t>
            </a:r>
            <a:r>
              <a:rPr lang="en-GB" sz="1200" dirty="0"/>
              <a:t>or administrators choosing easy-to-guess passwords</a:t>
            </a:r>
          </a:p>
          <a:p>
            <a:r>
              <a:rPr lang="en-GB" sz="1200" dirty="0" smtClean="0"/>
              <a:t>Authorized </a:t>
            </a:r>
            <a:r>
              <a:rPr lang="en-GB" sz="1200" dirty="0"/>
              <a:t>staff leaving computer room doors open or unlocked, allowing </a:t>
            </a:r>
            <a:r>
              <a:rPr lang="en-GB" sz="1200" dirty="0" smtClean="0"/>
              <a:t>unauthorized individuals </a:t>
            </a:r>
            <a:r>
              <a:rPr lang="en-GB" sz="1200" dirty="0"/>
              <a:t>to </a:t>
            </a:r>
            <a:r>
              <a:rPr lang="en-GB" sz="1200" dirty="0" smtClean="0"/>
              <a:t>enter</a:t>
            </a:r>
          </a:p>
          <a:p>
            <a:r>
              <a:rPr lang="en-GB" sz="1200" dirty="0"/>
              <a:t>Staff discarding disks or backup tapes in public waste containers</a:t>
            </a:r>
          </a:p>
          <a:p>
            <a:r>
              <a:rPr lang="en-GB" sz="1200" dirty="0" smtClean="0"/>
              <a:t>Administrators </a:t>
            </a:r>
            <a:r>
              <a:rPr lang="en-GB" sz="1200" dirty="0"/>
              <a:t>neglecting to remove access and file rights for employees who have </a:t>
            </a:r>
            <a:r>
              <a:rPr lang="en-GB" sz="1200" dirty="0" smtClean="0"/>
              <a:t>left the </a:t>
            </a:r>
            <a:r>
              <a:rPr lang="en-GB" sz="1200" dirty="0"/>
              <a:t>organization</a:t>
            </a:r>
          </a:p>
          <a:p>
            <a:r>
              <a:rPr lang="en-GB" sz="1200" dirty="0" smtClean="0"/>
              <a:t>Users </a:t>
            </a:r>
            <a:r>
              <a:rPr lang="en-GB" sz="1200" dirty="0"/>
              <a:t>writing their passwords on paper, then placing the paper in an easily </a:t>
            </a:r>
            <a:r>
              <a:rPr lang="en-GB" sz="1200" dirty="0" smtClean="0"/>
              <a:t>accessible place </a:t>
            </a:r>
            <a:r>
              <a:rPr lang="en-GB" sz="1200" dirty="0"/>
              <a:t>(for example, taping it to their monitor or keyboard)</a:t>
            </a:r>
          </a:p>
        </p:txBody>
      </p:sp>
      <p:sp>
        <p:nvSpPr>
          <p:cNvPr id="3" name="Title 2"/>
          <p:cNvSpPr>
            <a:spLocks noGrp="1"/>
          </p:cNvSpPr>
          <p:nvPr>
            <p:ph type="title"/>
          </p:nvPr>
        </p:nvSpPr>
        <p:spPr>
          <a:xfrm>
            <a:off x="395536" y="116632"/>
            <a:ext cx="8229600" cy="936104"/>
          </a:xfrm>
        </p:spPr>
        <p:txBody>
          <a:bodyPr/>
          <a:lstStyle/>
          <a:p>
            <a:r>
              <a:rPr lang="en-GB" dirty="0" smtClean="0"/>
              <a:t>P3.3 - User Protocols</a:t>
            </a:r>
            <a:endParaRPr lang="en-GB" dirty="0"/>
          </a:p>
        </p:txBody>
      </p:sp>
    </p:spTree>
    <p:extLst>
      <p:ext uri="{BB962C8B-B14F-4D97-AF65-F5344CB8AC3E}">
        <p14:creationId xmlns:p14="http://schemas.microsoft.com/office/powerpoint/2010/main" val="16774699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rmAutofit fontScale="62500" lnSpcReduction="20000"/>
          </a:bodyPr>
          <a:lstStyle/>
          <a:p>
            <a:pPr>
              <a:spcAft>
                <a:spcPts val="600"/>
              </a:spcAft>
              <a:buNone/>
            </a:pPr>
            <a:r>
              <a:rPr lang="en-GB" dirty="0" smtClean="0">
                <a:latin typeface="Calibri" pitchFamily="34" charset="0"/>
              </a:rPr>
              <a:t>Firewall; </a:t>
            </a:r>
          </a:p>
          <a:p>
            <a:pPr>
              <a:spcAft>
                <a:spcPts val="600"/>
              </a:spcAft>
            </a:pPr>
            <a:r>
              <a:rPr lang="en-GB" dirty="0" smtClean="0">
                <a:latin typeface="Calibri" pitchFamily="34" charset="0"/>
              </a:rPr>
              <a:t>A </a:t>
            </a:r>
            <a:r>
              <a:rPr lang="en-GB" i="1" dirty="0" smtClean="0">
                <a:latin typeface="Calibri" pitchFamily="34" charset="0"/>
              </a:rPr>
              <a:t>firewall is a security-conscious router that sits between the Internet and </a:t>
            </a:r>
            <a:r>
              <a:rPr lang="en-GB" dirty="0" smtClean="0">
                <a:latin typeface="Calibri" pitchFamily="34" charset="0"/>
              </a:rPr>
              <a:t>your network with a single-minded task: preventing </a:t>
            </a:r>
            <a:r>
              <a:rPr lang="en-GB" i="1" dirty="0" smtClean="0">
                <a:latin typeface="Calibri" pitchFamily="34" charset="0"/>
              </a:rPr>
              <a:t>them from getting to us. </a:t>
            </a:r>
            <a:r>
              <a:rPr lang="en-GB" dirty="0" smtClean="0">
                <a:latin typeface="Calibri" pitchFamily="34" charset="0"/>
              </a:rPr>
              <a:t>The firewall acts as a security guard between the Internet and your LAN. All network traffic into and out of the LAN must pass through the firewall, which prevents unauthorized access to the network. Some type of firewall is a must-have if your network has a connection to the Internet, whether that connection is broadband (cable modem or DSL), T1, or some other high-speed connection. Without it, sooner or later a hacker will discover your unprotected network and tell his friends about it. Within a few hours your network will be toast.</a:t>
            </a:r>
          </a:p>
          <a:p>
            <a:pPr>
              <a:spcAft>
                <a:spcPts val="600"/>
              </a:spcAft>
            </a:pPr>
            <a:r>
              <a:rPr lang="en-GB" dirty="0" smtClean="0">
                <a:latin typeface="Calibri" pitchFamily="34" charset="0"/>
              </a:rPr>
              <a:t>You can set up a firewall using two basic ways. The easiest way is to purchase a </a:t>
            </a:r>
            <a:r>
              <a:rPr lang="en-GB" i="1" dirty="0" smtClean="0">
                <a:latin typeface="Calibri" pitchFamily="34" charset="0"/>
              </a:rPr>
              <a:t>firewall appliance, which is basically a self-contained router with built-in </a:t>
            </a:r>
            <a:r>
              <a:rPr lang="en-GB" dirty="0" smtClean="0">
                <a:latin typeface="Calibri" pitchFamily="34" charset="0"/>
              </a:rPr>
              <a:t>firewall features. Most firewall appliances include a Web-based interface that enables you to connect to the firewall from any computer on your network using a browser. You can then customize the firewall settings to suit your needs.</a:t>
            </a:r>
          </a:p>
          <a:p>
            <a:pPr>
              <a:spcAft>
                <a:spcPts val="600"/>
              </a:spcAft>
            </a:pPr>
            <a:r>
              <a:rPr lang="en-GB" dirty="0" smtClean="0">
                <a:latin typeface="Calibri" pitchFamily="34" charset="0"/>
              </a:rPr>
              <a:t>Alternatively, you can set up a server computer to function as a firewall computer. The server can run just about any network operating system, but most dedicated firewall systems run Linux. Whether you use a firewall appliance or a firewall computer, the firewall must be located between your network and the Internet. Here, one end of the firewall is connected to a network hub, which is, in turn, connected to the other computers on the network. The other end of the firewall is connected to the Internet. As a result, all traffic from the LAN to the Internet and vice versa must travel through the firewall.</a:t>
            </a:r>
          </a:p>
        </p:txBody>
      </p:sp>
      <p:sp>
        <p:nvSpPr>
          <p:cNvPr id="3" name="Title 2"/>
          <p:cNvSpPr>
            <a:spLocks noGrp="1"/>
          </p:cNvSpPr>
          <p:nvPr>
            <p:ph type="title"/>
          </p:nvPr>
        </p:nvSpPr>
        <p:spPr>
          <a:xfrm>
            <a:off x="251520" y="130622"/>
            <a:ext cx="8229600" cy="850106"/>
          </a:xfrm>
        </p:spPr>
        <p:txBody>
          <a:bodyPr/>
          <a:lstStyle/>
          <a:p>
            <a:r>
              <a:rPr lang="en-GB" i="1" dirty="0" smtClean="0"/>
              <a:t>P3.3 – Software - Firewall</a:t>
            </a:r>
            <a:endParaRPr lang="en-GB" dirty="0"/>
          </a:p>
        </p:txBody>
      </p:sp>
      <p:pic>
        <p:nvPicPr>
          <p:cNvPr id="7170" name="Picture 2"/>
          <p:cNvPicPr>
            <a:picLocks noChangeAspect="1" noChangeArrowheads="1"/>
          </p:cNvPicPr>
          <p:nvPr/>
        </p:nvPicPr>
        <p:blipFill>
          <a:blip r:embed="rId2" cstate="print"/>
          <a:srcRect l="41044" t="62955" r="38285" b="10000"/>
          <a:stretch>
            <a:fillRect/>
          </a:stretch>
        </p:blipFill>
        <p:spPr bwMode="auto">
          <a:xfrm>
            <a:off x="6372200" y="4536504"/>
            <a:ext cx="2520280" cy="20608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4968552"/>
          </a:xfrm>
        </p:spPr>
        <p:txBody>
          <a:bodyPr>
            <a:normAutofit fontScale="55000" lnSpcReduction="20000"/>
          </a:bodyPr>
          <a:lstStyle/>
          <a:p>
            <a:pPr>
              <a:spcAft>
                <a:spcPts val="600"/>
              </a:spcAft>
            </a:pPr>
            <a:r>
              <a:rPr lang="en-GB" dirty="0" smtClean="0">
                <a:latin typeface="Calibri" pitchFamily="34" charset="0"/>
              </a:rPr>
              <a:t>Every computer user is susceptible to attacks by computer viruses, and using a network increases your vulnerability because it exposes all network users to the risk of being infected by a virus that lands on any one network user’s computer. Viruses don’t just spontaneously appear out of nowhere. Viruses are computer programs that are created by malicious programmers.</a:t>
            </a:r>
          </a:p>
          <a:p>
            <a:pPr>
              <a:spcAft>
                <a:spcPts val="600"/>
              </a:spcAft>
            </a:pPr>
            <a:r>
              <a:rPr lang="en-GB" dirty="0" smtClean="0">
                <a:latin typeface="Calibri" pitchFamily="34" charset="0"/>
              </a:rPr>
              <a:t>The best way to protect your network from virus infection is to use an antivirus program. These programs have a catalogue of several thousand known viruses that they can detect and remove. In addition, they can spot the types of changes that viruses typically make to your computer’s files, thus decreasing the likelihood that some previously unknown virus will go undetected.</a:t>
            </a:r>
          </a:p>
          <a:p>
            <a:pPr>
              <a:spcAft>
                <a:spcPts val="600"/>
              </a:spcAft>
            </a:pPr>
            <a:r>
              <a:rPr lang="en-GB" dirty="0" smtClean="0">
                <a:latin typeface="Calibri" pitchFamily="34" charset="0"/>
              </a:rPr>
              <a:t>You can install antivirus software on each network user’s computer. This technique would be the most effective if you could count on all your users to keep their antivirus software up to date. Because that’s an unlikely proposition, you may want to adopt a more reliable approach to virus protection.</a:t>
            </a:r>
          </a:p>
          <a:p>
            <a:pPr>
              <a:spcAft>
                <a:spcPts val="600"/>
              </a:spcAft>
            </a:pPr>
            <a:r>
              <a:rPr lang="en-GB" dirty="0" smtClean="0">
                <a:latin typeface="Calibri" pitchFamily="34" charset="0"/>
              </a:rPr>
              <a:t>Managed antivirus services place antivirus client software on each client computer in your network. Then, an antivirus server automatically updates the clients on a regular basis to make sure that they’re kept up to date.</a:t>
            </a:r>
          </a:p>
          <a:p>
            <a:pPr>
              <a:spcAft>
                <a:spcPts val="600"/>
              </a:spcAft>
            </a:pPr>
            <a:r>
              <a:rPr lang="en-GB" dirty="0" smtClean="0">
                <a:latin typeface="Calibri" pitchFamily="34" charset="0"/>
              </a:rPr>
              <a:t>Server-based antivirus software protects your network servers from viruses. For example, you can install antivirus software on your mail server to scan all incoming mail for viruses and remove them before your network users ever see them.</a:t>
            </a:r>
          </a:p>
          <a:p>
            <a:pPr>
              <a:spcAft>
                <a:spcPts val="600"/>
              </a:spcAft>
            </a:pPr>
            <a:r>
              <a:rPr lang="en-GB" dirty="0" smtClean="0">
                <a:latin typeface="Calibri" pitchFamily="34" charset="0"/>
              </a:rPr>
              <a:t>Some firewall appliances include antivirus enforcement checks that don’t allow your users to access the Internet unless their antivirus software is up to date. This type of firewall provides the best antivirus protection available.</a:t>
            </a:r>
          </a:p>
          <a:p>
            <a:pPr marL="0" indent="0">
              <a:spcAft>
                <a:spcPts val="600"/>
              </a:spcAft>
              <a:buNone/>
            </a:pPr>
            <a:r>
              <a:rPr lang="en-GB" sz="2800" b="1" dirty="0" smtClean="0">
                <a:latin typeface="Calibri" pitchFamily="34" charset="0"/>
              </a:rPr>
              <a:t>P3.3 – Task 13 – </a:t>
            </a:r>
            <a:r>
              <a:rPr lang="en-GB" sz="2800" dirty="0" smtClean="0">
                <a:latin typeface="Calibri" pitchFamily="34" charset="0"/>
              </a:rPr>
              <a:t>State the need for a protections on your network system and describe the importance of Protected services.</a:t>
            </a:r>
          </a:p>
        </p:txBody>
      </p:sp>
      <p:sp>
        <p:nvSpPr>
          <p:cNvPr id="3" name="Title 2"/>
          <p:cNvSpPr>
            <a:spLocks noGrp="1"/>
          </p:cNvSpPr>
          <p:nvPr>
            <p:ph type="title"/>
          </p:nvPr>
        </p:nvSpPr>
        <p:spPr>
          <a:xfrm>
            <a:off x="251520" y="130622"/>
            <a:ext cx="8229600" cy="850106"/>
          </a:xfrm>
        </p:spPr>
        <p:txBody>
          <a:bodyPr/>
          <a:lstStyle/>
          <a:p>
            <a:r>
              <a:rPr lang="en-GB" i="1" dirty="0" smtClean="0"/>
              <a:t>P3.3 – Software – Virus Checker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19472004"/>
              </p:ext>
            </p:extLst>
          </p:nvPr>
        </p:nvGraphicFramePr>
        <p:xfrm>
          <a:off x="323528" y="6093296"/>
          <a:ext cx="8496944" cy="370840"/>
        </p:xfrm>
        <a:graphic>
          <a:graphicData uri="http://schemas.openxmlformats.org/drawingml/2006/table">
            <a:tbl>
              <a:tblPr firstRow="1" bandRow="1">
                <a:tableStyleId>{5C22544A-7EE6-4342-B048-85BDC9FD1C3A}</a:tableStyleId>
              </a:tblPr>
              <a:tblGrid>
                <a:gridCol w="3096344"/>
                <a:gridCol w="2016224"/>
                <a:gridCol w="1260140"/>
                <a:gridCol w="2124236"/>
              </a:tblGrid>
              <a:tr h="370840">
                <a:tc>
                  <a:txBody>
                    <a:bodyPr/>
                    <a:lstStyle/>
                    <a:p>
                      <a:pPr algn="ctr"/>
                      <a:r>
                        <a:rPr lang="en-GB" dirty="0" smtClean="0"/>
                        <a:t>Auditing and Monitoring</a:t>
                      </a:r>
                      <a:endParaRPr lang="en-GB" dirty="0"/>
                    </a:p>
                  </a:txBody>
                  <a:tcPr/>
                </a:tc>
                <a:tc>
                  <a:txBody>
                    <a:bodyPr/>
                    <a:lstStyle/>
                    <a:p>
                      <a:pPr algn="ctr"/>
                      <a:r>
                        <a:rPr lang="en-GB" dirty="0" smtClean="0"/>
                        <a:t>User Protocols</a:t>
                      </a:r>
                      <a:endParaRPr lang="en-GB" dirty="0"/>
                    </a:p>
                  </a:txBody>
                  <a:tcPr/>
                </a:tc>
                <a:tc>
                  <a:txBody>
                    <a:bodyPr/>
                    <a:lstStyle/>
                    <a:p>
                      <a:pPr algn="ctr"/>
                      <a:r>
                        <a:rPr lang="en-GB" dirty="0" smtClean="0"/>
                        <a:t>Virus</a:t>
                      </a:r>
                      <a:endParaRPr lang="en-GB" dirty="0"/>
                    </a:p>
                  </a:txBody>
                  <a:tcPr/>
                </a:tc>
                <a:tc>
                  <a:txBody>
                    <a:bodyPr/>
                    <a:lstStyle/>
                    <a:p>
                      <a:pPr algn="ctr"/>
                      <a:r>
                        <a:rPr lang="en-GB" dirty="0" smtClean="0"/>
                        <a:t>Firewalls</a:t>
                      </a:r>
                      <a:endParaRPr lang="en-GB"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8784976" cy="5544616"/>
          </a:xfrm>
        </p:spPr>
        <p:txBody>
          <a:bodyPr>
            <a:normAutofit/>
          </a:bodyPr>
          <a:lstStyle/>
          <a:p>
            <a:r>
              <a:rPr lang="en-GB" sz="1600" dirty="0">
                <a:latin typeface="Arial" pitchFamily="34" charset="0"/>
                <a:cs typeface="Arial" pitchFamily="34" charset="0"/>
              </a:rPr>
              <a:t>Regardless of whether you run your network on a Microsoft, </a:t>
            </a:r>
            <a:r>
              <a:rPr lang="en-GB" sz="1600" dirty="0" smtClean="0">
                <a:latin typeface="Arial" pitchFamily="34" charset="0"/>
                <a:cs typeface="Arial" pitchFamily="34" charset="0"/>
              </a:rPr>
              <a:t>Mac, </a:t>
            </a:r>
            <a:r>
              <a:rPr lang="en-GB" sz="1600" dirty="0">
                <a:latin typeface="Arial" pitchFamily="34" charset="0"/>
                <a:cs typeface="Arial" pitchFamily="34" charset="0"/>
              </a:rPr>
              <a:t>Linux, or </a:t>
            </a:r>
            <a:r>
              <a:rPr lang="en-GB" sz="1600" dirty="0" smtClean="0">
                <a:latin typeface="Arial" pitchFamily="34" charset="0"/>
                <a:cs typeface="Arial" pitchFamily="34" charset="0"/>
              </a:rPr>
              <a:t>UNIX NOS</a:t>
            </a:r>
            <a:r>
              <a:rPr lang="en-GB" sz="1600" dirty="0">
                <a:latin typeface="Arial" pitchFamily="34" charset="0"/>
                <a:cs typeface="Arial" pitchFamily="34" charset="0"/>
              </a:rPr>
              <a:t>, you </a:t>
            </a:r>
            <a:r>
              <a:rPr lang="en-GB" sz="1600" dirty="0" smtClean="0">
                <a:latin typeface="Arial" pitchFamily="34" charset="0"/>
                <a:cs typeface="Arial" pitchFamily="34" charset="0"/>
              </a:rPr>
              <a:t>need to </a:t>
            </a:r>
            <a:r>
              <a:rPr lang="en-GB" sz="1600" dirty="0">
                <a:latin typeface="Arial" pitchFamily="34" charset="0"/>
                <a:cs typeface="Arial" pitchFamily="34" charset="0"/>
              </a:rPr>
              <a:t>implement basic security by restricting what users are </a:t>
            </a:r>
            <a:r>
              <a:rPr lang="en-GB" sz="1600" dirty="0" smtClean="0">
                <a:latin typeface="Arial" pitchFamily="34" charset="0"/>
                <a:cs typeface="Arial" pitchFamily="34" charset="0"/>
              </a:rPr>
              <a:t>authorised </a:t>
            </a:r>
            <a:r>
              <a:rPr lang="en-GB" sz="1600" dirty="0">
                <a:latin typeface="Arial" pitchFamily="34" charset="0"/>
                <a:cs typeface="Arial" pitchFamily="34" charset="0"/>
              </a:rPr>
              <a:t>to do on </a:t>
            </a:r>
            <a:r>
              <a:rPr lang="en-GB" sz="1600" dirty="0" smtClean="0">
                <a:latin typeface="Arial" pitchFamily="34" charset="0"/>
                <a:cs typeface="Arial" pitchFamily="34" charset="0"/>
              </a:rPr>
              <a:t>a network</a:t>
            </a:r>
            <a:r>
              <a:rPr lang="en-GB" sz="1600" dirty="0">
                <a:latin typeface="Arial" pitchFamily="34" charset="0"/>
                <a:cs typeface="Arial" pitchFamily="34" charset="0"/>
              </a:rPr>
              <a:t>. Every network administrator should understand which resources on the server </a:t>
            </a:r>
            <a:r>
              <a:rPr lang="en-GB" sz="1600" dirty="0" smtClean="0">
                <a:latin typeface="Arial" pitchFamily="34" charset="0"/>
                <a:cs typeface="Arial" pitchFamily="34" charset="0"/>
              </a:rPr>
              <a:t>all users </a:t>
            </a:r>
            <a:r>
              <a:rPr lang="en-GB" sz="1600" dirty="0">
                <a:latin typeface="Arial" pitchFamily="34" charset="0"/>
                <a:cs typeface="Arial" pitchFamily="34" charset="0"/>
              </a:rPr>
              <a:t>need to access. The rights conferred to all users are called public rights, because </a:t>
            </a:r>
            <a:r>
              <a:rPr lang="en-GB" sz="1600" dirty="0" smtClean="0">
                <a:latin typeface="Arial" pitchFamily="34" charset="0"/>
                <a:cs typeface="Arial" pitchFamily="34" charset="0"/>
              </a:rPr>
              <a:t>anyone can </a:t>
            </a:r>
            <a:r>
              <a:rPr lang="en-GB" sz="1600" dirty="0">
                <a:latin typeface="Arial" pitchFamily="34" charset="0"/>
                <a:cs typeface="Arial" pitchFamily="34" charset="0"/>
              </a:rPr>
              <a:t>have them and exercising them presents no security threat to the network. In most </a:t>
            </a:r>
            <a:r>
              <a:rPr lang="en-GB" sz="1600" dirty="0" smtClean="0">
                <a:latin typeface="Arial" pitchFamily="34" charset="0"/>
                <a:cs typeface="Arial" pitchFamily="34" charset="0"/>
              </a:rPr>
              <a:t>cases, public </a:t>
            </a:r>
            <a:r>
              <a:rPr lang="en-GB" sz="1600" dirty="0">
                <a:latin typeface="Arial" pitchFamily="34" charset="0"/>
                <a:cs typeface="Arial" pitchFamily="34" charset="0"/>
              </a:rPr>
              <a:t>rights are very limited. They may include privileges to view and execute programs </a:t>
            </a:r>
            <a:r>
              <a:rPr lang="en-GB" sz="1600" dirty="0" smtClean="0">
                <a:latin typeface="Arial" pitchFamily="34" charset="0"/>
                <a:cs typeface="Arial" pitchFamily="34" charset="0"/>
              </a:rPr>
              <a:t>from the </a:t>
            </a:r>
            <a:r>
              <a:rPr lang="en-GB" sz="1600" dirty="0">
                <a:latin typeface="Arial" pitchFamily="34" charset="0"/>
                <a:cs typeface="Arial" pitchFamily="34" charset="0"/>
              </a:rPr>
              <a:t>server and to read, create, modify, delete, and execute files in a shared data directory.</a:t>
            </a:r>
          </a:p>
          <a:p>
            <a:r>
              <a:rPr lang="en-GB" sz="1600" dirty="0">
                <a:latin typeface="Arial" pitchFamily="34" charset="0"/>
                <a:cs typeface="Arial" pitchFamily="34" charset="0"/>
              </a:rPr>
              <a:t>In addition, network administrators need to group users according to their security levels </a:t>
            </a:r>
            <a:r>
              <a:rPr lang="en-GB" sz="1600" dirty="0" smtClean="0">
                <a:latin typeface="Arial" pitchFamily="34" charset="0"/>
                <a:cs typeface="Arial" pitchFamily="34" charset="0"/>
              </a:rPr>
              <a:t>and assign </a:t>
            </a:r>
            <a:r>
              <a:rPr lang="en-GB" sz="1600" dirty="0">
                <a:latin typeface="Arial" pitchFamily="34" charset="0"/>
                <a:cs typeface="Arial" pitchFamily="34" charset="0"/>
              </a:rPr>
              <a:t>additional rights that meet the needs of those groups. As you know, creating </a:t>
            </a:r>
            <a:r>
              <a:rPr lang="en-GB" sz="1600" dirty="0" smtClean="0">
                <a:latin typeface="Arial" pitchFamily="34" charset="0"/>
                <a:cs typeface="Arial" pitchFamily="34" charset="0"/>
              </a:rPr>
              <a:t>groups simplifies </a:t>
            </a:r>
            <a:r>
              <a:rPr lang="en-GB" sz="1600" dirty="0">
                <a:latin typeface="Arial" pitchFamily="34" charset="0"/>
                <a:cs typeface="Arial" pitchFamily="34" charset="0"/>
              </a:rPr>
              <a:t>the process of granting rights to users. For example, if you work in the IT </a:t>
            </a:r>
            <a:r>
              <a:rPr lang="en-GB" sz="1600" dirty="0" smtClean="0">
                <a:latin typeface="Arial" pitchFamily="34" charset="0"/>
                <a:cs typeface="Arial" pitchFamily="34" charset="0"/>
              </a:rPr>
              <a:t>Department at </a:t>
            </a:r>
            <a:r>
              <a:rPr lang="en-GB" sz="1600" dirty="0">
                <a:latin typeface="Arial" pitchFamily="34" charset="0"/>
                <a:cs typeface="Arial" pitchFamily="34" charset="0"/>
              </a:rPr>
              <a:t>a large college, you will most likely need more than one person to create new </a:t>
            </a:r>
            <a:r>
              <a:rPr lang="en-GB" sz="1600" dirty="0" err="1" smtClean="0">
                <a:latin typeface="Arial" pitchFamily="34" charset="0"/>
                <a:cs typeface="Arial" pitchFamily="34" charset="0"/>
              </a:rPr>
              <a:t>user</a:t>
            </a:r>
            <a:r>
              <a:rPr lang="en-GB" sz="1600" dirty="0" err="1">
                <a:latin typeface="Arial" pitchFamily="34" charset="0"/>
                <a:cs typeface="Arial" pitchFamily="34" charset="0"/>
              </a:rPr>
              <a:t>IDs</a:t>
            </a:r>
            <a:r>
              <a:rPr lang="en-GB" sz="1600" dirty="0">
                <a:latin typeface="Arial" pitchFamily="34" charset="0"/>
                <a:cs typeface="Arial" pitchFamily="34" charset="0"/>
              </a:rPr>
              <a:t> and passwords for students and faculty. Naturally, the staff in charge of creating new </a:t>
            </a:r>
            <a:r>
              <a:rPr lang="en-GB" sz="1600" dirty="0" smtClean="0">
                <a:latin typeface="Arial" pitchFamily="34" charset="0"/>
                <a:cs typeface="Arial" pitchFamily="34" charset="0"/>
              </a:rPr>
              <a:t>user IDs </a:t>
            </a:r>
            <a:r>
              <a:rPr lang="en-GB" sz="1600" dirty="0">
                <a:latin typeface="Arial" pitchFamily="34" charset="0"/>
                <a:cs typeface="Arial" pitchFamily="34" charset="0"/>
              </a:rPr>
              <a:t>and passwords need the rights to perform this task. You could assign the </a:t>
            </a:r>
            <a:r>
              <a:rPr lang="en-GB" sz="1600" dirty="0" smtClean="0">
                <a:latin typeface="Arial" pitchFamily="34" charset="0"/>
                <a:cs typeface="Arial" pitchFamily="34" charset="0"/>
              </a:rPr>
              <a:t>appropriate rights </a:t>
            </a:r>
            <a:r>
              <a:rPr lang="en-GB" sz="1600" dirty="0">
                <a:latin typeface="Arial" pitchFamily="34" charset="0"/>
                <a:cs typeface="Arial" pitchFamily="34" charset="0"/>
              </a:rPr>
              <a:t>to each staff member individually, but a more efficient approach is to put all of the </a:t>
            </a:r>
            <a:r>
              <a:rPr lang="en-GB" sz="1600" dirty="0" smtClean="0">
                <a:latin typeface="Arial" pitchFamily="34" charset="0"/>
                <a:cs typeface="Arial" pitchFamily="34" charset="0"/>
              </a:rPr>
              <a:t>personnel in </a:t>
            </a:r>
            <a:r>
              <a:rPr lang="en-GB" sz="1600" dirty="0">
                <a:latin typeface="Arial" pitchFamily="34" charset="0"/>
                <a:cs typeface="Arial" pitchFamily="34" charset="0"/>
              </a:rPr>
              <a:t>a group, and then assign the appropriate rights to the group as a whole</a:t>
            </a:r>
            <a:r>
              <a:rPr lang="en-GB" sz="1600" dirty="0" smtClean="0">
                <a:latin typeface="Arial" pitchFamily="34" charset="0"/>
                <a:cs typeface="Arial" pitchFamily="34" charset="0"/>
              </a:rPr>
              <a:t>.</a:t>
            </a:r>
          </a:p>
          <a:p>
            <a:r>
              <a:rPr lang="en-GB" sz="1600" b="1" dirty="0">
                <a:latin typeface="Arial" pitchFamily="34" charset="0"/>
                <a:cs typeface="Arial" pitchFamily="34" charset="0"/>
              </a:rPr>
              <a:t>P3.3 – Task </a:t>
            </a:r>
            <a:r>
              <a:rPr lang="en-GB" sz="1600" b="1" dirty="0" smtClean="0">
                <a:latin typeface="Arial" pitchFamily="34" charset="0"/>
                <a:cs typeface="Arial" pitchFamily="34" charset="0"/>
              </a:rPr>
              <a:t>14 </a:t>
            </a:r>
            <a:r>
              <a:rPr lang="en-GB" sz="1600" b="1" dirty="0">
                <a:latin typeface="Arial" pitchFamily="34" charset="0"/>
                <a:cs typeface="Arial" pitchFamily="34" charset="0"/>
              </a:rPr>
              <a:t>– </a:t>
            </a:r>
            <a:r>
              <a:rPr lang="en-GB" sz="1600" dirty="0">
                <a:latin typeface="Arial" pitchFamily="34" charset="0"/>
                <a:cs typeface="Arial" pitchFamily="34" charset="0"/>
              </a:rPr>
              <a:t>State the need for a </a:t>
            </a:r>
            <a:r>
              <a:rPr lang="en-GB" sz="1600" dirty="0" smtClean="0">
                <a:latin typeface="Arial" pitchFamily="34" charset="0"/>
                <a:cs typeface="Arial" pitchFamily="34" charset="0"/>
              </a:rPr>
              <a:t>Network protections </a:t>
            </a:r>
            <a:r>
              <a:rPr lang="en-GB" sz="1600" dirty="0">
                <a:latin typeface="Arial" pitchFamily="34" charset="0"/>
                <a:cs typeface="Arial" pitchFamily="34" charset="0"/>
              </a:rPr>
              <a:t>on </a:t>
            </a:r>
            <a:r>
              <a:rPr lang="en-GB" sz="1600" dirty="0" smtClean="0">
                <a:latin typeface="Arial" pitchFamily="34" charset="0"/>
                <a:cs typeface="Arial" pitchFamily="34" charset="0"/>
              </a:rPr>
              <a:t>systems </a:t>
            </a:r>
            <a:r>
              <a:rPr lang="en-GB" sz="1600" dirty="0">
                <a:latin typeface="Arial" pitchFamily="34" charset="0"/>
                <a:cs typeface="Arial" pitchFamily="34" charset="0"/>
              </a:rPr>
              <a:t>and describe the importance of </a:t>
            </a:r>
            <a:r>
              <a:rPr lang="en-GB" sz="1600" dirty="0" smtClean="0">
                <a:latin typeface="Arial" pitchFamily="34" charset="0"/>
                <a:cs typeface="Arial" pitchFamily="34" charset="0"/>
              </a:rPr>
              <a:t>NOS.</a:t>
            </a:r>
          </a:p>
          <a:p>
            <a:r>
              <a:rPr lang="en-GB" sz="1600" b="1" dirty="0" smtClean="0">
                <a:latin typeface="Arial" pitchFamily="34" charset="0"/>
                <a:cs typeface="Arial" pitchFamily="34" charset="0"/>
              </a:rPr>
              <a:t>M2.3 – Task 15 – </a:t>
            </a:r>
            <a:r>
              <a:rPr lang="en-GB" sz="1600" dirty="0" smtClean="0">
                <a:latin typeface="Arial" pitchFamily="34" charset="0"/>
                <a:cs typeface="Arial" pitchFamily="34" charset="0"/>
              </a:rPr>
              <a:t>Describe the Networking software needs of your client and state the risks prevented and benefits gained of setting NOS restrictions.</a:t>
            </a:r>
          </a:p>
          <a:p>
            <a:endParaRPr lang="en-GB" sz="1600" dirty="0">
              <a:latin typeface="Arial" pitchFamily="34" charset="0"/>
              <a:cs typeface="Arial" pitchFamily="34" charset="0"/>
            </a:endParaRPr>
          </a:p>
        </p:txBody>
      </p:sp>
      <p:sp>
        <p:nvSpPr>
          <p:cNvPr id="3" name="Title 2"/>
          <p:cNvSpPr>
            <a:spLocks noGrp="1"/>
          </p:cNvSpPr>
          <p:nvPr>
            <p:ph type="title"/>
          </p:nvPr>
        </p:nvSpPr>
        <p:spPr>
          <a:xfrm>
            <a:off x="395536" y="125760"/>
            <a:ext cx="8229600" cy="1143000"/>
          </a:xfrm>
        </p:spPr>
        <p:txBody>
          <a:bodyPr>
            <a:normAutofit fontScale="90000"/>
          </a:bodyPr>
          <a:lstStyle/>
          <a:p>
            <a:r>
              <a:rPr lang="en-GB" dirty="0" smtClean="0"/>
              <a:t>P3.3 – Network Operating Security</a:t>
            </a:r>
            <a:endParaRPr lang="en-GB" dirty="0"/>
          </a:p>
        </p:txBody>
      </p:sp>
    </p:spTree>
    <p:extLst>
      <p:ext uri="{BB962C8B-B14F-4D97-AF65-F5344CB8AC3E}">
        <p14:creationId xmlns:p14="http://schemas.microsoft.com/office/powerpoint/2010/main" val="1981840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0000" lnSpcReduction="20000"/>
          </a:bodyPr>
          <a:lstStyle/>
          <a:p>
            <a:pPr marL="0" indent="0">
              <a:spcAft>
                <a:spcPts val="600"/>
              </a:spcAft>
              <a:buNone/>
            </a:pPr>
            <a:r>
              <a:rPr lang="en-GB" b="1" i="1" dirty="0" smtClean="0">
                <a:latin typeface="Calibri" pitchFamily="34" charset="0"/>
              </a:rPr>
              <a:t>Network Interface Cards </a:t>
            </a:r>
            <a:r>
              <a:rPr lang="en-GB" b="1" dirty="0" smtClean="0">
                <a:latin typeface="Calibri" pitchFamily="34" charset="0"/>
              </a:rPr>
              <a:t>(NIC)</a:t>
            </a:r>
          </a:p>
          <a:p>
            <a:pPr>
              <a:spcAft>
                <a:spcPts val="600"/>
              </a:spcAft>
            </a:pPr>
            <a:r>
              <a:rPr lang="en-GB" dirty="0" smtClean="0">
                <a:latin typeface="Calibri" pitchFamily="34" charset="0"/>
              </a:rPr>
              <a:t>Every computer on a network, both clients and servers, requires a network interface card (or NIC) in order to access the network. A NIC is usually a separate adapter card that slides into one of the server’s motherboard expansion slots. However, most newer computers have the NIC built into the motherboard, so a separate card isn’t needed.</a:t>
            </a:r>
          </a:p>
          <a:p>
            <a:pPr>
              <a:spcAft>
                <a:spcPts val="600"/>
              </a:spcAft>
            </a:pPr>
            <a:r>
              <a:rPr lang="en-GB" dirty="0" smtClean="0">
                <a:latin typeface="Calibri" pitchFamily="34" charset="0"/>
              </a:rPr>
              <a:t>For client computers, you can usually get away with using the inexpensive built-in NIC because client computers are used only to connect one user to the network. However, the NIC in a server computer connects many network users to the server. As a result, it makes sense to spend more money on a higher quality NIC for a heavily used server. Most network administrators prefer to use name-brand cards from manufacturers such as Intel, SMC, or 3Com.</a:t>
            </a:r>
          </a:p>
          <a:p>
            <a:pPr>
              <a:spcAft>
                <a:spcPts val="600"/>
              </a:spcAft>
            </a:pPr>
            <a:r>
              <a:rPr lang="en-GB" dirty="0" smtClean="0">
                <a:latin typeface="Calibri" pitchFamily="34" charset="0"/>
              </a:rPr>
              <a:t>The network interface cards that you use must have a connector that matches the type of cable that you use. If you plan on wiring your network with thinnet cable, make sure that the network cards have a BNC connector. For twisted pair wiring, make sure that the cards have an RJ-45 connector.</a:t>
            </a:r>
          </a:p>
          <a:p>
            <a:pPr>
              <a:spcAft>
                <a:spcPts val="600"/>
              </a:spcAft>
            </a:pPr>
            <a:r>
              <a:rPr lang="en-GB" dirty="0" smtClean="0">
                <a:latin typeface="Calibri" pitchFamily="34" charset="0"/>
              </a:rPr>
              <a:t>A NIC is a Physical layer and Data Link layer device. Because a NIC establishes a network node, it must have a physical network address, also known as a MAC address. The MAC address is burned into the NIC at the factory, so you can’t change it. Every NIC ever manufactured has a unique MAC address.</a:t>
            </a:r>
          </a:p>
        </p:txBody>
      </p:sp>
      <p:sp>
        <p:nvSpPr>
          <p:cNvPr id="3" name="Title 2"/>
          <p:cNvSpPr>
            <a:spLocks noGrp="1"/>
          </p:cNvSpPr>
          <p:nvPr>
            <p:ph type="title"/>
          </p:nvPr>
        </p:nvSpPr>
        <p:spPr>
          <a:xfrm>
            <a:off x="251520" y="116632"/>
            <a:ext cx="8229600" cy="850106"/>
          </a:xfrm>
        </p:spPr>
        <p:txBody>
          <a:bodyPr/>
          <a:lstStyle/>
          <a:p>
            <a:r>
              <a:rPr lang="en-GB" i="1" dirty="0" smtClean="0"/>
              <a:t>P4.1 – Interconnection devices</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856984" cy="5544616"/>
          </a:xfrm>
        </p:spPr>
        <p:txBody>
          <a:bodyPr>
            <a:noAutofit/>
          </a:bodyPr>
          <a:lstStyle/>
          <a:p>
            <a:pPr>
              <a:spcAft>
                <a:spcPts val="600"/>
              </a:spcAft>
              <a:buNone/>
            </a:pPr>
            <a:r>
              <a:rPr lang="en-GB" sz="1400" b="1" dirty="0" smtClean="0">
                <a:latin typeface="Calibri" pitchFamily="34" charset="0"/>
              </a:rPr>
              <a:t>Router - </a:t>
            </a:r>
          </a:p>
          <a:p>
            <a:pPr marL="177800" indent="-177800">
              <a:spcAft>
                <a:spcPts val="600"/>
              </a:spcAft>
            </a:pPr>
            <a:r>
              <a:rPr lang="en-GB" sz="1400" dirty="0" smtClean="0">
                <a:latin typeface="Calibri" pitchFamily="34" charset="0"/>
              </a:rPr>
              <a:t>A </a:t>
            </a:r>
            <a:r>
              <a:rPr lang="en-GB" sz="1400" i="1" dirty="0" smtClean="0">
                <a:latin typeface="Calibri" pitchFamily="34" charset="0"/>
              </a:rPr>
              <a:t>router is like a bridge, but with a key difference. Bridges are Data Link layer </a:t>
            </a:r>
            <a:r>
              <a:rPr lang="en-GB" sz="1400" dirty="0" smtClean="0">
                <a:latin typeface="Calibri" pitchFamily="34" charset="0"/>
              </a:rPr>
              <a:t>devices, that can’t peek into the message itself to see what type of information is being sent. In contrast, a router is a Network layer device, so it can work with the network packets at a higher level. In particular, a router can examine the IP address of the packets that pass through it. And because IP addresses have both a network and a host address, a router can determine what network a message is coming from and going to. Bridges cannot.</a:t>
            </a:r>
          </a:p>
          <a:p>
            <a:pPr marL="177800" indent="-177800">
              <a:spcAft>
                <a:spcPts val="600"/>
              </a:spcAft>
            </a:pPr>
            <a:r>
              <a:rPr lang="en-GB" sz="1400" dirty="0" smtClean="0">
                <a:latin typeface="Calibri" pitchFamily="34" charset="0"/>
              </a:rPr>
              <a:t>Unlike a bridge, a router is itself a node on the network, with its own MAC and IP addresses. This means that messages can be directed to a router, which can then examine the contents of the message to determine how it should handle the message.</a:t>
            </a:r>
          </a:p>
          <a:p>
            <a:pPr marL="177800" indent="-177800">
              <a:spcAft>
                <a:spcPts val="600"/>
              </a:spcAft>
            </a:pPr>
            <a:r>
              <a:rPr lang="en-GB" sz="1400" dirty="0" smtClean="0">
                <a:latin typeface="Calibri" pitchFamily="34" charset="0"/>
              </a:rPr>
              <a:t>You can configure a network with several routers that can work cooperatively together. For example, some routers are able to monitor the network to determine the most efficient path for sending a message to its ultimate destination. If a part of the network is extremely busy, a router can automatically route messages along a less-busy route, for example, the router knows that the Rockingham Road is gridlocked all the way through to the A6003, so it sends the message for cars to go on A45 instead.</a:t>
            </a:r>
          </a:p>
          <a:p>
            <a:pPr marL="177800" indent="-177800">
              <a:spcAft>
                <a:spcPts val="600"/>
              </a:spcAft>
            </a:pPr>
            <a:r>
              <a:rPr lang="en-GB" sz="1400" dirty="0" smtClean="0">
                <a:latin typeface="Calibri" pitchFamily="34" charset="0"/>
              </a:rPr>
              <a:t>Routers aren’t cheap. For big networks, though, they’re worth it. The functional distinctions between bridges and routers get blurrier all the time. As bridges, hubs, and switches become more sophisticated, they’re able to take on some of the chores that used to require a router, thus putting many routers out of work.</a:t>
            </a:r>
          </a:p>
          <a:p>
            <a:pPr marL="177800" indent="-177800">
              <a:spcAft>
                <a:spcPts val="600"/>
              </a:spcAft>
            </a:pPr>
            <a:r>
              <a:rPr lang="en-GB" sz="1400" dirty="0" smtClean="0">
                <a:latin typeface="Calibri" pitchFamily="34" charset="0"/>
              </a:rPr>
              <a:t>Some routers are nothing more than computers with several network interface </a:t>
            </a:r>
            <a:br>
              <a:rPr lang="en-GB" sz="1400" dirty="0" smtClean="0">
                <a:latin typeface="Calibri" pitchFamily="34" charset="0"/>
              </a:rPr>
            </a:br>
            <a:r>
              <a:rPr lang="en-GB" sz="1400" dirty="0" smtClean="0">
                <a:latin typeface="Calibri" pitchFamily="34" charset="0"/>
              </a:rPr>
              <a:t>cards and special software to perform the router functions. Routers can also </a:t>
            </a:r>
            <a:br>
              <a:rPr lang="en-GB" sz="1400" dirty="0" smtClean="0">
                <a:latin typeface="Calibri" pitchFamily="34" charset="0"/>
              </a:rPr>
            </a:br>
            <a:r>
              <a:rPr lang="en-GB" sz="1400" dirty="0" smtClean="0">
                <a:latin typeface="Calibri" pitchFamily="34" charset="0"/>
              </a:rPr>
              <a:t>connect networks that are geographically distant from each other via a phone </a:t>
            </a:r>
            <a:br>
              <a:rPr lang="en-GB" sz="1400" dirty="0" smtClean="0">
                <a:latin typeface="Calibri" pitchFamily="34" charset="0"/>
              </a:rPr>
            </a:br>
            <a:r>
              <a:rPr lang="en-GB" sz="1400" dirty="0" smtClean="0">
                <a:latin typeface="Calibri" pitchFamily="34" charset="0"/>
              </a:rPr>
              <a:t>line (using modems) or ISDN. You can also use a router to join your LAN to the Internet.</a:t>
            </a: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P4.1 - Interconnection devices - Router</a:t>
            </a:r>
            <a:endParaRPr lang="en-GB" sz="3200" dirty="0"/>
          </a:p>
        </p:txBody>
      </p:sp>
      <p:pic>
        <p:nvPicPr>
          <p:cNvPr id="3074" name="Picture 2"/>
          <p:cNvPicPr>
            <a:picLocks noChangeAspect="1" noChangeArrowheads="1"/>
          </p:cNvPicPr>
          <p:nvPr/>
        </p:nvPicPr>
        <p:blipFill>
          <a:blip r:embed="rId2" cstate="print"/>
          <a:srcRect l="40453" t="59175" r="38285" b="10000"/>
          <a:stretch>
            <a:fillRect/>
          </a:stretch>
        </p:blipFill>
        <p:spPr bwMode="auto">
          <a:xfrm>
            <a:off x="6876256" y="4862399"/>
            <a:ext cx="2160240" cy="19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lnSpc>
                <a:spcPct val="170000"/>
              </a:lnSpc>
              <a:spcAft>
                <a:spcPts val="600"/>
              </a:spcAft>
              <a:buNone/>
            </a:pPr>
            <a:r>
              <a:rPr lang="en-GB" sz="1200" b="1" dirty="0" smtClean="0"/>
              <a:t>P3 explain the key components </a:t>
            </a:r>
            <a:r>
              <a:rPr lang="en-GB" sz="1200" dirty="0" smtClean="0"/>
              <a:t>required for client workstations to connect to a network and access network resources</a:t>
            </a:r>
          </a:p>
          <a:p>
            <a:pPr marL="0" indent="0">
              <a:lnSpc>
                <a:spcPct val="170000"/>
              </a:lnSpc>
              <a:spcAft>
                <a:spcPts val="600"/>
              </a:spcAft>
              <a:buNone/>
            </a:pPr>
            <a:r>
              <a:rPr lang="en-GB" sz="1200" b="1" dirty="0" smtClean="0"/>
              <a:t>P4</a:t>
            </a:r>
            <a:r>
              <a:rPr lang="en-GB" sz="1200" dirty="0" smtClean="0"/>
              <a:t> explain the function of interconnection devices</a:t>
            </a:r>
          </a:p>
          <a:p>
            <a:pPr marL="0" indent="0">
              <a:lnSpc>
                <a:spcPct val="170000"/>
              </a:lnSpc>
              <a:spcAft>
                <a:spcPts val="600"/>
              </a:spcAft>
              <a:buNone/>
            </a:pPr>
            <a:r>
              <a:rPr lang="en-GB" sz="1200" b="1" dirty="0" smtClean="0"/>
              <a:t>M2</a:t>
            </a:r>
            <a:r>
              <a:rPr lang="en-GB" sz="1200" dirty="0" smtClean="0"/>
              <a:t> design a networked solution to meet a particular situation with specific requirements [IE1, CT1]</a:t>
            </a:r>
          </a:p>
          <a:p>
            <a:pPr marL="0" indent="0">
              <a:lnSpc>
                <a:spcPct val="170000"/>
              </a:lnSpc>
              <a:spcAft>
                <a:spcPts val="600"/>
              </a:spcAft>
              <a:buNone/>
            </a:pPr>
            <a:r>
              <a:rPr lang="en-GB" sz="1200" b="1" dirty="0" smtClean="0"/>
              <a:t>D1</a:t>
            </a:r>
            <a:r>
              <a:rPr lang="en-GB" sz="1200" dirty="0" smtClean="0"/>
              <a:t> justify the design and choice of components used in a particular networked solution [IE6]</a:t>
            </a:r>
          </a:p>
        </p:txBody>
      </p:sp>
      <p:sp>
        <p:nvSpPr>
          <p:cNvPr id="3" name="Title 2"/>
          <p:cNvSpPr>
            <a:spLocks noGrp="1"/>
          </p:cNvSpPr>
          <p:nvPr>
            <p:ph type="title"/>
          </p:nvPr>
        </p:nvSpPr>
        <p:spPr>
          <a:xfrm>
            <a:off x="457200" y="274638"/>
            <a:ext cx="8229600" cy="850106"/>
          </a:xfrm>
        </p:spPr>
        <p:txBody>
          <a:bodyPr/>
          <a:lstStyle/>
          <a:p>
            <a:r>
              <a:rPr lang="en-GB" smtClean="0"/>
              <a:t>AO2 </a:t>
            </a:r>
            <a:r>
              <a:rPr lang="en-GB" dirty="0" smtClean="0"/>
              <a:t>- Assessment Criteria</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6768752" cy="5616624"/>
          </a:xfrm>
        </p:spPr>
        <p:txBody>
          <a:bodyPr>
            <a:normAutofit fontScale="47500" lnSpcReduction="20000"/>
          </a:bodyPr>
          <a:lstStyle/>
          <a:p>
            <a:pPr>
              <a:spcAft>
                <a:spcPts val="600"/>
              </a:spcAft>
              <a:buNone/>
            </a:pPr>
            <a:r>
              <a:rPr lang="en-GB" b="1" dirty="0" smtClean="0">
                <a:latin typeface="Calibri" pitchFamily="34" charset="0"/>
              </a:rPr>
              <a:t>Hub or Switch</a:t>
            </a:r>
          </a:p>
          <a:p>
            <a:pPr marL="177800" indent="-177800">
              <a:spcAft>
                <a:spcPts val="600"/>
              </a:spcAft>
            </a:pPr>
            <a:r>
              <a:rPr lang="en-GB" dirty="0" smtClean="0">
                <a:latin typeface="Calibri" pitchFamily="34" charset="0"/>
              </a:rPr>
              <a:t>The biggest difference between using coaxial cable and twisted-pair cable is that when you use twisted-pair cable, you also must use a separate device called a </a:t>
            </a:r>
            <a:r>
              <a:rPr lang="en-GB" i="1" dirty="0" smtClean="0">
                <a:latin typeface="Calibri" pitchFamily="34" charset="0"/>
              </a:rPr>
              <a:t>hub or switch. </a:t>
            </a:r>
            <a:r>
              <a:rPr lang="en-GB" dirty="0" smtClean="0">
                <a:latin typeface="Calibri" pitchFamily="34" charset="0"/>
              </a:rPr>
              <a:t>With twisted pair Cabling, you can more easily add new computers to the network, move computers, find and correct cable problems, and service the computers that you need to remove from the network temporarily. A </a:t>
            </a:r>
            <a:r>
              <a:rPr lang="en-GB" i="1" dirty="0" smtClean="0">
                <a:latin typeface="Calibri" pitchFamily="34" charset="0"/>
              </a:rPr>
              <a:t>switch is simply a more sophisticated type of hub</a:t>
            </a:r>
            <a:r>
              <a:rPr lang="en-GB" dirty="0" smtClean="0">
                <a:latin typeface="Calibri" pitchFamily="34" charset="0"/>
              </a:rPr>
              <a:t>:</a:t>
            </a:r>
          </a:p>
          <a:p>
            <a:pPr marL="177800" indent="-177800">
              <a:spcAft>
                <a:spcPts val="600"/>
              </a:spcAft>
            </a:pPr>
            <a:r>
              <a:rPr lang="en-GB" dirty="0" smtClean="0">
                <a:latin typeface="Calibri" pitchFamily="34" charset="0"/>
              </a:rPr>
              <a:t>Because you must run a cable from each computer to the hub or switch, find a central location for the hub or switch to which you can easily route the cables.</a:t>
            </a:r>
          </a:p>
          <a:p>
            <a:pPr marL="177800" indent="-177800">
              <a:spcAft>
                <a:spcPts val="600"/>
              </a:spcAft>
            </a:pPr>
            <a:r>
              <a:rPr lang="en-GB" dirty="0" smtClean="0">
                <a:latin typeface="Calibri" pitchFamily="34" charset="0"/>
              </a:rPr>
              <a:t>When you purchase a hub or switch, purchase one with at least twice as many connections as you need. Don’t buy a four-port hub or switch if you want to network four computers because when (not </a:t>
            </a:r>
            <a:r>
              <a:rPr lang="en-GB" i="1" dirty="0" smtClean="0">
                <a:latin typeface="Calibri" pitchFamily="34" charset="0"/>
              </a:rPr>
              <a:t>if) you add the fifth </a:t>
            </a:r>
            <a:r>
              <a:rPr lang="en-GB" dirty="0" smtClean="0">
                <a:latin typeface="Calibri" pitchFamily="34" charset="0"/>
              </a:rPr>
              <a:t>computer, you have to buy another hub or switch.</a:t>
            </a:r>
          </a:p>
          <a:p>
            <a:pPr marL="177800" indent="-177800">
              <a:spcAft>
                <a:spcPts val="600"/>
              </a:spcAft>
            </a:pPr>
            <a:r>
              <a:rPr lang="en-GB" dirty="0" smtClean="0">
                <a:latin typeface="Calibri" pitchFamily="34" charset="0"/>
              </a:rPr>
              <a:t>You can connect hubs or switches to one another, this is called </a:t>
            </a:r>
            <a:r>
              <a:rPr lang="en-GB" i="1" dirty="0" smtClean="0">
                <a:latin typeface="Calibri" pitchFamily="34" charset="0"/>
              </a:rPr>
              <a:t>daisy-chaining. </a:t>
            </a:r>
            <a:r>
              <a:rPr lang="en-GB" dirty="0" smtClean="0">
                <a:latin typeface="Calibri" pitchFamily="34" charset="0"/>
              </a:rPr>
              <a:t>When you daisy-chain hubs or switches, you connect a cable to a standard port on one of the hubs or switches and the daisy-chain port on the other hub or switch.</a:t>
            </a:r>
          </a:p>
          <a:p>
            <a:pPr marL="177800" indent="-177800">
              <a:spcAft>
                <a:spcPts val="600"/>
              </a:spcAft>
            </a:pPr>
            <a:r>
              <a:rPr lang="en-GB" dirty="0" smtClean="0">
                <a:latin typeface="Calibri" pitchFamily="34" charset="0"/>
              </a:rPr>
              <a:t>You can daisy-chain no more than three hubs or switches together. The three-hub limit doesn’t apply when you use thinnet cable to connect the hubs. You can also get stackable hubs or switches that have high-speed direct connections that enable two or more hubs or switches to be counted as a single hub or switch.</a:t>
            </a:r>
          </a:p>
          <a:p>
            <a:pPr marL="177800" indent="-177800">
              <a:spcAft>
                <a:spcPts val="600"/>
              </a:spcAft>
            </a:pPr>
            <a:r>
              <a:rPr lang="en-GB" dirty="0" smtClean="0">
                <a:latin typeface="Calibri" pitchFamily="34" charset="0"/>
              </a:rPr>
              <a:t>Expensive ones have network-management features that support something called </a:t>
            </a:r>
            <a:r>
              <a:rPr lang="en-GB" i="1" dirty="0" smtClean="0">
                <a:latin typeface="Calibri" pitchFamily="34" charset="0"/>
              </a:rPr>
              <a:t>SNMP. These hubs are called managed hubs. </a:t>
            </a:r>
          </a:p>
          <a:p>
            <a:pPr marL="177800" indent="-177800">
              <a:spcAft>
                <a:spcPts val="600"/>
              </a:spcAft>
            </a:pPr>
            <a:r>
              <a:rPr lang="en-GB" dirty="0" smtClean="0">
                <a:latin typeface="Calibri" pitchFamily="34" charset="0"/>
              </a:rPr>
              <a:t>For large networks, a managed switch allows you to monitor and control various aspects of the switch’s operation from a remote computer. The switch can alert you when something goes wrong with the network, and it can keep performance statistics so that you can determine which parts of the network are heavily used and which are not. A managed switch costs two or three times as much as an unmanaged switch, but for larger networks, the benefits of managed switches are well worth the additional cost.</a:t>
            </a:r>
          </a:p>
        </p:txBody>
      </p:sp>
      <p:sp>
        <p:nvSpPr>
          <p:cNvPr id="3" name="Title 2"/>
          <p:cNvSpPr>
            <a:spLocks noGrp="1"/>
          </p:cNvSpPr>
          <p:nvPr>
            <p:ph type="title"/>
          </p:nvPr>
        </p:nvSpPr>
        <p:spPr>
          <a:xfrm>
            <a:off x="251520" y="116632"/>
            <a:ext cx="8229600" cy="720080"/>
          </a:xfrm>
        </p:spPr>
        <p:txBody>
          <a:bodyPr>
            <a:noAutofit/>
          </a:bodyPr>
          <a:lstStyle/>
          <a:p>
            <a:r>
              <a:rPr lang="en-GB" sz="2400" i="1" dirty="0" smtClean="0"/>
              <a:t>P4.1 - Interconnection devices – Hubs or Switches</a:t>
            </a:r>
            <a:endParaRPr lang="en-GB" sz="2400" dirty="0"/>
          </a:p>
        </p:txBody>
      </p:sp>
      <p:pic>
        <p:nvPicPr>
          <p:cNvPr id="4098" name="Picture 2"/>
          <p:cNvPicPr>
            <a:picLocks noChangeAspect="1" noChangeArrowheads="1"/>
          </p:cNvPicPr>
          <p:nvPr/>
        </p:nvPicPr>
        <p:blipFill>
          <a:blip r:embed="rId2" cstate="print"/>
          <a:srcRect l="39862" t="34605" r="43010" b="24760"/>
          <a:stretch>
            <a:fillRect/>
          </a:stretch>
        </p:blipFill>
        <p:spPr bwMode="auto">
          <a:xfrm>
            <a:off x="6948264" y="3573016"/>
            <a:ext cx="2088232" cy="3096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856984" cy="5112568"/>
          </a:xfrm>
        </p:spPr>
        <p:txBody>
          <a:bodyPr>
            <a:noAutofit/>
          </a:bodyPr>
          <a:lstStyle/>
          <a:p>
            <a:pPr>
              <a:buNone/>
            </a:pPr>
            <a:r>
              <a:rPr lang="en-GB" sz="1400" b="1" dirty="0" smtClean="0">
                <a:latin typeface="Calibri" pitchFamily="34" charset="0"/>
              </a:rPr>
              <a:t>Wireless access points</a:t>
            </a:r>
          </a:p>
          <a:p>
            <a:pPr marL="171450" indent="-157163"/>
            <a:r>
              <a:rPr lang="en-GB" sz="1400" dirty="0" smtClean="0">
                <a:latin typeface="Calibri" pitchFamily="34" charset="0"/>
              </a:rPr>
              <a:t>Unlike cabled networks, wireless networks don’t need a hub or switch. If all you want to do is network a group of wireless computers, you just purchase a wireless adapter for each computer, put them all within 300 feet of each other, and </a:t>
            </a:r>
            <a:r>
              <a:rPr lang="en-GB" sz="1400" b="1" i="1" dirty="0" smtClean="0">
                <a:latin typeface="Calibri" pitchFamily="34" charset="0"/>
              </a:rPr>
              <a:t>instant</a:t>
            </a:r>
            <a:r>
              <a:rPr lang="en-GB" sz="1400" i="1" dirty="0" smtClean="0">
                <a:latin typeface="Calibri" pitchFamily="34" charset="0"/>
              </a:rPr>
              <a:t> network. </a:t>
            </a:r>
            <a:r>
              <a:rPr lang="en-GB" sz="1400" dirty="0" smtClean="0">
                <a:latin typeface="Calibri" pitchFamily="34" charset="0"/>
              </a:rPr>
              <a:t>But what if you already have an existing cabled network? For example, suppose that you work at an office with 15 computers all cabled up nicely, and you just want to add a couple of wireless notebook computers to the network.</a:t>
            </a:r>
          </a:p>
          <a:p>
            <a:pPr marL="171450" indent="-157163"/>
            <a:r>
              <a:rPr lang="en-GB" sz="1400" dirty="0" smtClean="0">
                <a:latin typeface="Calibri" pitchFamily="34" charset="0"/>
              </a:rPr>
              <a:t>Or suppose that you have two computers in your offices connected to each other with network cable, but you want to link up a computer in your bedroom without pulling cable through the ceiling. That’s where a </a:t>
            </a:r>
            <a:r>
              <a:rPr lang="en-GB" sz="1400" i="1" dirty="0" smtClean="0">
                <a:latin typeface="Calibri" pitchFamily="34" charset="0"/>
              </a:rPr>
              <a:t>wireless access point, also known as a WAP, comes in. A WAP </a:t>
            </a:r>
            <a:r>
              <a:rPr lang="en-GB" sz="1400" dirty="0" smtClean="0">
                <a:latin typeface="Calibri" pitchFamily="34" charset="0"/>
              </a:rPr>
              <a:t>actually performs two functions. First, it acts as a central connection point for all your computers that have wireless network adapters. In effect, the WAP performs essentially the same function as a hub or switch performs for a wired network.</a:t>
            </a:r>
          </a:p>
          <a:p>
            <a:pPr marL="171450" indent="-157163"/>
            <a:r>
              <a:rPr lang="en-GB" sz="1400" dirty="0" smtClean="0">
                <a:latin typeface="Calibri" pitchFamily="34" charset="0"/>
              </a:rPr>
              <a:t>Second, the WAP links your wireless network to your existing wired network so </a:t>
            </a:r>
            <a:br>
              <a:rPr lang="en-GB" sz="1400" dirty="0" smtClean="0">
                <a:latin typeface="Calibri" pitchFamily="34" charset="0"/>
              </a:rPr>
            </a:br>
            <a:r>
              <a:rPr lang="en-GB" sz="1400" dirty="0" smtClean="0">
                <a:latin typeface="Calibri" pitchFamily="34" charset="0"/>
              </a:rPr>
              <a:t>that your wired computer and your wireless computers  can communicate.</a:t>
            </a:r>
          </a:p>
          <a:p>
            <a:pPr marL="171450" indent="-157163"/>
            <a:r>
              <a:rPr lang="en-GB" sz="1400" dirty="0" smtClean="0">
                <a:latin typeface="Calibri" pitchFamily="34" charset="0"/>
              </a:rPr>
              <a:t>Wireless access points are sometimes just called </a:t>
            </a:r>
            <a:r>
              <a:rPr lang="en-GB" sz="1400" i="1" dirty="0" smtClean="0">
                <a:latin typeface="Calibri" pitchFamily="34" charset="0"/>
              </a:rPr>
              <a:t>access points, or APs. An </a:t>
            </a:r>
            <a:br>
              <a:rPr lang="en-GB" sz="1400" i="1" dirty="0" smtClean="0">
                <a:latin typeface="Calibri" pitchFamily="34" charset="0"/>
              </a:rPr>
            </a:br>
            <a:r>
              <a:rPr lang="en-GB" sz="1400" dirty="0" smtClean="0">
                <a:latin typeface="Calibri" pitchFamily="34" charset="0"/>
              </a:rPr>
              <a:t>access point is a box that has an antenna (or often a pair of antennae) and </a:t>
            </a:r>
            <a:br>
              <a:rPr lang="en-GB" sz="1400" dirty="0" smtClean="0">
                <a:latin typeface="Calibri" pitchFamily="34" charset="0"/>
              </a:rPr>
            </a:br>
            <a:r>
              <a:rPr lang="en-GB" sz="1400" dirty="0" smtClean="0">
                <a:latin typeface="Calibri" pitchFamily="34" charset="0"/>
              </a:rPr>
              <a:t>an RJ-45 Ethernet port. You just plug the access point into a network cable </a:t>
            </a:r>
            <a:br>
              <a:rPr lang="en-GB" sz="1400" dirty="0" smtClean="0">
                <a:latin typeface="Calibri" pitchFamily="34" charset="0"/>
              </a:rPr>
            </a:br>
            <a:r>
              <a:rPr lang="en-GB" sz="1400" dirty="0" smtClean="0">
                <a:latin typeface="Calibri" pitchFamily="34" charset="0"/>
              </a:rPr>
              <a:t>and then plug the other end  of the cable into a hub or switch, and your </a:t>
            </a:r>
            <a:br>
              <a:rPr lang="en-GB" sz="1400" dirty="0" smtClean="0">
                <a:latin typeface="Calibri" pitchFamily="34" charset="0"/>
              </a:rPr>
            </a:br>
            <a:r>
              <a:rPr lang="en-GB" sz="1400" dirty="0" smtClean="0">
                <a:latin typeface="Calibri" pitchFamily="34" charset="0"/>
              </a:rPr>
              <a:t>wireless network  should be able to connect to your cabled network.</a:t>
            </a:r>
          </a:p>
          <a:p>
            <a:pPr marL="0" indent="0">
              <a:buNone/>
            </a:pPr>
            <a:r>
              <a:rPr lang="en-GB" sz="1400" b="1" dirty="0" smtClean="0">
                <a:latin typeface="Calibri" pitchFamily="34" charset="0"/>
              </a:rPr>
              <a:t>P4.1 – Task 16 - </a:t>
            </a:r>
            <a:r>
              <a:rPr lang="en-GB" sz="1400" dirty="0" smtClean="0">
                <a:latin typeface="Calibri" pitchFamily="34" charset="0"/>
              </a:rPr>
              <a:t>State the purposes, features and functions of a NIC, Router, </a:t>
            </a:r>
            <a:br>
              <a:rPr lang="en-GB" sz="1400" dirty="0" smtClean="0">
                <a:latin typeface="Calibri" pitchFamily="34" charset="0"/>
              </a:rPr>
            </a:br>
            <a:r>
              <a:rPr lang="en-GB" sz="1400" dirty="0" smtClean="0">
                <a:latin typeface="Calibri" pitchFamily="34" charset="0"/>
              </a:rPr>
              <a:t>Switch and Wireless Access Point and the benefits of  each of these on your </a:t>
            </a:r>
            <a:br>
              <a:rPr lang="en-GB" sz="1400" dirty="0" smtClean="0">
                <a:latin typeface="Calibri" pitchFamily="34" charset="0"/>
              </a:rPr>
            </a:br>
            <a:r>
              <a:rPr lang="en-GB" sz="1400" dirty="0" smtClean="0">
                <a:latin typeface="Calibri" pitchFamily="34" charset="0"/>
              </a:rPr>
              <a:t>client’s network set up.</a:t>
            </a:r>
          </a:p>
          <a:p>
            <a:pPr marL="0" indent="0">
              <a:buNone/>
            </a:pPr>
            <a:r>
              <a:rPr lang="en-GB" sz="1400" b="1" dirty="0">
                <a:latin typeface="Calibri" pitchFamily="34" charset="0"/>
              </a:rPr>
              <a:t>M2.2 – Task </a:t>
            </a:r>
            <a:r>
              <a:rPr lang="en-GB" sz="1400" b="1" dirty="0" smtClean="0">
                <a:latin typeface="Calibri" pitchFamily="34" charset="0"/>
              </a:rPr>
              <a:t>17 </a:t>
            </a:r>
            <a:r>
              <a:rPr lang="en-GB" sz="1400" b="1" dirty="0">
                <a:latin typeface="Calibri" pitchFamily="34" charset="0"/>
              </a:rPr>
              <a:t>- </a:t>
            </a:r>
            <a:r>
              <a:rPr lang="en-GB" sz="1400" dirty="0">
                <a:latin typeface="Calibri" pitchFamily="34" charset="0"/>
              </a:rPr>
              <a:t>State your clients </a:t>
            </a:r>
            <a:r>
              <a:rPr lang="en-GB" sz="1400" dirty="0" smtClean="0">
                <a:latin typeface="Calibri" pitchFamily="34" charset="0"/>
              </a:rPr>
              <a:t>Interconnection </a:t>
            </a:r>
            <a:r>
              <a:rPr lang="en-GB" sz="1400" dirty="0">
                <a:latin typeface="Calibri" pitchFamily="34" charset="0"/>
              </a:rPr>
              <a:t>needs and what your client might consider using these for, including the advantages of doing so</a:t>
            </a:r>
            <a:r>
              <a:rPr lang="en-GB" sz="1400" dirty="0" smtClean="0">
                <a:latin typeface="Calibri" pitchFamily="34" charset="0"/>
              </a:rPr>
              <a:t>.</a:t>
            </a:r>
          </a:p>
        </p:txBody>
      </p:sp>
      <p:sp>
        <p:nvSpPr>
          <p:cNvPr id="3" name="Title 2"/>
          <p:cNvSpPr>
            <a:spLocks noGrp="1"/>
          </p:cNvSpPr>
          <p:nvPr>
            <p:ph type="title"/>
          </p:nvPr>
        </p:nvSpPr>
        <p:spPr>
          <a:xfrm>
            <a:off x="251520" y="116632"/>
            <a:ext cx="8229600" cy="720080"/>
          </a:xfrm>
        </p:spPr>
        <p:txBody>
          <a:bodyPr>
            <a:noAutofit/>
          </a:bodyPr>
          <a:lstStyle/>
          <a:p>
            <a:r>
              <a:rPr lang="en-GB" sz="3200" i="1" dirty="0" smtClean="0"/>
              <a:t>P4.1 - Interconnection devices - WAP</a:t>
            </a:r>
            <a:endParaRPr lang="en-GB" sz="3200" dirty="0"/>
          </a:p>
        </p:txBody>
      </p:sp>
      <p:pic>
        <p:nvPicPr>
          <p:cNvPr id="5122" name="Picture 2"/>
          <p:cNvPicPr>
            <a:picLocks noChangeAspect="1" noChangeArrowheads="1"/>
          </p:cNvPicPr>
          <p:nvPr/>
        </p:nvPicPr>
        <p:blipFill>
          <a:blip r:embed="rId2" cstate="print"/>
          <a:srcRect l="40453" t="22320" r="34150" b="44605"/>
          <a:stretch>
            <a:fillRect/>
          </a:stretch>
        </p:blipFill>
        <p:spPr bwMode="auto">
          <a:xfrm>
            <a:off x="6228184" y="3068960"/>
            <a:ext cx="2808312" cy="2285835"/>
          </a:xfrm>
          <a:prstGeom prst="rect">
            <a:avLst/>
          </a:prstGeom>
          <a:noFill/>
          <a:ln w="9525">
            <a:noFill/>
            <a:miter lim="800000"/>
            <a:headEnd/>
            <a:tailEnd/>
          </a:ln>
        </p:spPr>
      </p:pic>
      <p:graphicFrame>
        <p:nvGraphicFramePr>
          <p:cNvPr id="4" name="Table 3"/>
          <p:cNvGraphicFramePr>
            <a:graphicFrameLocks noGrp="1"/>
          </p:cNvGraphicFramePr>
          <p:nvPr>
            <p:extLst>
              <p:ext uri="{D42A27DB-BD31-4B8C-83A1-F6EECF244321}">
                <p14:modId xmlns:p14="http://schemas.microsoft.com/office/powerpoint/2010/main" val="3021660820"/>
              </p:ext>
            </p:extLst>
          </p:nvPr>
        </p:nvGraphicFramePr>
        <p:xfrm>
          <a:off x="251520" y="6309320"/>
          <a:ext cx="8640960" cy="365760"/>
        </p:xfrm>
        <a:graphic>
          <a:graphicData uri="http://schemas.openxmlformats.org/drawingml/2006/table">
            <a:tbl>
              <a:tblPr firstRow="1" bandRow="1">
                <a:tableStyleId>{5C22544A-7EE6-4342-B048-85BDC9FD1C3A}</a:tableStyleId>
              </a:tblPr>
              <a:tblGrid>
                <a:gridCol w="2160240"/>
                <a:gridCol w="1296144"/>
                <a:gridCol w="2448272"/>
                <a:gridCol w="2736304"/>
              </a:tblGrid>
              <a:tr h="139040">
                <a:tc>
                  <a:txBody>
                    <a:bodyPr/>
                    <a:lstStyle/>
                    <a:p>
                      <a:pPr algn="ctr"/>
                      <a:r>
                        <a:rPr lang="en-GB" dirty="0" smtClean="0"/>
                        <a:t>Network Card</a:t>
                      </a:r>
                      <a:endParaRPr lang="en-GB" dirty="0"/>
                    </a:p>
                  </a:txBody>
                  <a:tcPr/>
                </a:tc>
                <a:tc>
                  <a:txBody>
                    <a:bodyPr/>
                    <a:lstStyle/>
                    <a:p>
                      <a:pPr algn="ctr"/>
                      <a:r>
                        <a:rPr lang="en-GB" dirty="0" smtClean="0"/>
                        <a:t>Router</a:t>
                      </a:r>
                      <a:endParaRPr lang="en-GB" dirty="0"/>
                    </a:p>
                  </a:txBody>
                  <a:tcPr/>
                </a:tc>
                <a:tc>
                  <a:txBody>
                    <a:bodyPr/>
                    <a:lstStyle/>
                    <a:p>
                      <a:pPr algn="ctr"/>
                      <a:r>
                        <a:rPr lang="en-GB" dirty="0" smtClean="0"/>
                        <a:t>Hub and Switch</a:t>
                      </a:r>
                      <a:endParaRPr lang="en-GB" dirty="0"/>
                    </a:p>
                  </a:txBody>
                  <a:tcPr/>
                </a:tc>
                <a:tc>
                  <a:txBody>
                    <a:bodyPr/>
                    <a:lstStyle/>
                    <a:p>
                      <a:pPr algn="ctr"/>
                      <a:r>
                        <a:rPr lang="en-GB" dirty="0" smtClean="0"/>
                        <a:t>Wireless</a:t>
                      </a:r>
                      <a:r>
                        <a:rPr lang="en-GB" baseline="0" dirty="0" smtClean="0"/>
                        <a:t> Access Point</a:t>
                      </a:r>
                      <a:endParaRPr lang="en-GB"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44624"/>
            <a:ext cx="8229600" cy="850106"/>
          </a:xfrm>
        </p:spPr>
        <p:txBody>
          <a:bodyPr>
            <a:noAutofit/>
          </a:bodyPr>
          <a:lstStyle/>
          <a:p>
            <a:pPr marL="0" indent="0">
              <a:spcAft>
                <a:spcPts val="600"/>
              </a:spcAft>
            </a:pPr>
            <a:r>
              <a:rPr lang="en-GB" sz="2400" dirty="0" smtClean="0">
                <a:latin typeface="Calibri" pitchFamily="34" charset="0"/>
              </a:rPr>
              <a:t>M2 - Design a networked solution to meet a particular situation with specific requirements [IE1, CT1]</a:t>
            </a:r>
          </a:p>
        </p:txBody>
      </p:sp>
      <p:pic>
        <p:nvPicPr>
          <p:cNvPr id="4" name="Picture 3" descr="Unit 09 - Network Layout.png"/>
          <p:cNvPicPr>
            <a:picLocks noChangeAspect="1"/>
          </p:cNvPicPr>
          <p:nvPr/>
        </p:nvPicPr>
        <p:blipFill>
          <a:blip r:embed="rId2" cstate="print"/>
          <a:stretch>
            <a:fillRect/>
          </a:stretch>
        </p:blipFill>
        <p:spPr>
          <a:xfrm>
            <a:off x="179512" y="866999"/>
            <a:ext cx="8712968" cy="565834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256584"/>
          </a:xfrm>
        </p:spPr>
        <p:txBody>
          <a:bodyPr>
            <a:normAutofit fontScale="62500" lnSpcReduction="20000"/>
          </a:bodyPr>
          <a:lstStyle/>
          <a:p>
            <a:pPr>
              <a:spcAft>
                <a:spcPts val="600"/>
              </a:spcAft>
              <a:buNone/>
            </a:pPr>
            <a:r>
              <a:rPr lang="en-GB" b="1" i="1" dirty="0" smtClean="0">
                <a:latin typeface="Calibri" pitchFamily="34" charset="0"/>
              </a:rPr>
              <a:t>Network Problem</a:t>
            </a:r>
          </a:p>
          <a:p>
            <a:pPr>
              <a:spcAft>
                <a:spcPts val="600"/>
              </a:spcAft>
            </a:pPr>
            <a:r>
              <a:rPr lang="en-GB" dirty="0" smtClean="0">
                <a:latin typeface="Calibri" pitchFamily="34" charset="0"/>
              </a:rPr>
              <a:t>You have been asked to design the possible layout solution for the school network based on the number of machines and the physical layout of the school. Currently they have no network solution in place that links everything together. They are on a budget and can expand later on but ideally the School wants to have all machines connected to the network, wireless connectivity for the Laptops, the Apples connected on a limited basis and everyone needs restricted access to the Colour Printer. You need to have on your finished version the following:</a:t>
            </a:r>
          </a:p>
          <a:p>
            <a:pPr lvl="1">
              <a:spcAft>
                <a:spcPts val="600"/>
              </a:spcAft>
            </a:pPr>
            <a:r>
              <a:rPr lang="en-GB" dirty="0" smtClean="0">
                <a:latin typeface="Calibri" pitchFamily="34" charset="0"/>
              </a:rPr>
              <a:t>Wireless Points in Non-Computer Based Classrooms</a:t>
            </a:r>
          </a:p>
          <a:p>
            <a:pPr lvl="1">
              <a:spcAft>
                <a:spcPts val="600"/>
              </a:spcAft>
            </a:pPr>
            <a:r>
              <a:rPr lang="en-GB" dirty="0" smtClean="0">
                <a:latin typeface="Calibri" pitchFamily="34" charset="0"/>
              </a:rPr>
              <a:t>Wireless Access in the Huts</a:t>
            </a:r>
          </a:p>
          <a:p>
            <a:pPr lvl="1">
              <a:spcAft>
                <a:spcPts val="600"/>
              </a:spcAft>
            </a:pPr>
            <a:r>
              <a:rPr lang="en-GB" dirty="0" smtClean="0">
                <a:latin typeface="Calibri" pitchFamily="34" charset="0"/>
              </a:rPr>
              <a:t>Thin Client in the Central Lower School area</a:t>
            </a:r>
          </a:p>
          <a:p>
            <a:pPr lvl="1">
              <a:spcAft>
                <a:spcPts val="600"/>
              </a:spcAft>
            </a:pPr>
            <a:r>
              <a:rPr lang="en-GB" dirty="0" smtClean="0">
                <a:latin typeface="Calibri" pitchFamily="34" charset="0"/>
              </a:rPr>
              <a:t>Restricted Access in the Media Suite</a:t>
            </a:r>
          </a:p>
          <a:p>
            <a:pPr lvl="1">
              <a:spcAft>
                <a:spcPts val="600"/>
              </a:spcAft>
            </a:pPr>
            <a:r>
              <a:rPr lang="en-GB" dirty="0" smtClean="0">
                <a:latin typeface="Calibri" pitchFamily="34" charset="0"/>
              </a:rPr>
              <a:t>Topologies suitable for the IT suites.</a:t>
            </a:r>
          </a:p>
          <a:p>
            <a:pPr lvl="1">
              <a:spcAft>
                <a:spcPts val="600"/>
              </a:spcAft>
            </a:pPr>
            <a:r>
              <a:rPr lang="en-GB" dirty="0" smtClean="0">
                <a:latin typeface="Calibri" pitchFamily="34" charset="0"/>
              </a:rPr>
              <a:t>Network room considerations in terms of hardware necessary</a:t>
            </a:r>
          </a:p>
          <a:p>
            <a:pPr lvl="1">
              <a:spcAft>
                <a:spcPts val="600"/>
              </a:spcAft>
            </a:pPr>
            <a:r>
              <a:rPr lang="en-GB" dirty="0" smtClean="0">
                <a:latin typeface="Calibri" pitchFamily="34" charset="0"/>
              </a:rPr>
              <a:t>Geographical barriers need to be considered (Doors)</a:t>
            </a:r>
          </a:p>
          <a:p>
            <a:pPr marL="355600" lvl="1" indent="0">
              <a:spcAft>
                <a:spcPts val="600"/>
              </a:spcAft>
              <a:buNone/>
            </a:pPr>
            <a:r>
              <a:rPr lang="en-GB" sz="2700" dirty="0" smtClean="0">
                <a:latin typeface="Calibri" pitchFamily="34" charset="0"/>
              </a:rPr>
              <a:t>This can be presented in a PowerPoint on a global and detailed view for the consideration of the management.</a:t>
            </a:r>
          </a:p>
          <a:p>
            <a:pPr marL="0" lvl="1" indent="0">
              <a:spcAft>
                <a:spcPts val="600"/>
              </a:spcAft>
              <a:buNone/>
            </a:pPr>
            <a:r>
              <a:rPr lang="en-GB" sz="2700" b="1" dirty="0" smtClean="0">
                <a:latin typeface="Calibri" pitchFamily="34" charset="0"/>
              </a:rPr>
              <a:t>D1.1  - Task 18 - </a:t>
            </a:r>
            <a:r>
              <a:rPr lang="en-GB" sz="2700" dirty="0" smtClean="0">
                <a:latin typeface="Calibri" pitchFamily="34" charset="0"/>
              </a:rPr>
              <a:t>Create a PowerPoint presentation in global and detailed view of the network</a:t>
            </a:r>
            <a:r>
              <a:rPr lang="en-GB" dirty="0">
                <a:latin typeface="Calibri" pitchFamily="34" charset="0"/>
              </a:rPr>
              <a:t>.</a:t>
            </a:r>
            <a:endParaRPr lang="en-GB" sz="2700" dirty="0" smtClean="0">
              <a:latin typeface="Calibri" pitchFamily="34" charset="0"/>
            </a:endParaRPr>
          </a:p>
        </p:txBody>
      </p:sp>
      <p:sp>
        <p:nvSpPr>
          <p:cNvPr id="3" name="Title 2"/>
          <p:cNvSpPr>
            <a:spLocks noGrp="1"/>
          </p:cNvSpPr>
          <p:nvPr>
            <p:ph type="title"/>
          </p:nvPr>
        </p:nvSpPr>
        <p:spPr>
          <a:xfrm>
            <a:off x="251520" y="260648"/>
            <a:ext cx="8229600" cy="850106"/>
          </a:xfrm>
        </p:spPr>
        <p:txBody>
          <a:bodyPr>
            <a:noAutofit/>
          </a:bodyPr>
          <a:lstStyle/>
          <a:p>
            <a:pPr marL="0" indent="0">
              <a:spcAft>
                <a:spcPts val="600"/>
              </a:spcAft>
            </a:pPr>
            <a:r>
              <a:rPr lang="en-GB" sz="2400" dirty="0" smtClean="0">
                <a:latin typeface="Calibri" pitchFamily="34" charset="0"/>
              </a:rPr>
              <a:t>D1.1 - Design a networked solution to meet a particular situation with specific requirements [IE1, CT1]</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256584"/>
          </a:xfrm>
        </p:spPr>
        <p:txBody>
          <a:bodyPr>
            <a:normAutofit fontScale="92500" lnSpcReduction="20000"/>
          </a:bodyPr>
          <a:lstStyle/>
          <a:p>
            <a:pPr>
              <a:spcAft>
                <a:spcPts val="600"/>
              </a:spcAft>
              <a:buNone/>
            </a:pPr>
            <a:r>
              <a:rPr lang="en-GB" b="1" i="1" dirty="0" smtClean="0">
                <a:latin typeface="Calibri" pitchFamily="34" charset="0"/>
              </a:rPr>
              <a:t>Network Problem</a:t>
            </a:r>
          </a:p>
          <a:p>
            <a:pPr>
              <a:spcAft>
                <a:spcPts val="600"/>
              </a:spcAft>
            </a:pPr>
            <a:r>
              <a:rPr lang="en-GB" dirty="0" smtClean="0">
                <a:latin typeface="Calibri" pitchFamily="34" charset="0"/>
              </a:rPr>
              <a:t>For budgeting purposes the school management wants you to justify this solution for pricing purposes. For each classroom provided with networking, justify your solution for the following:</a:t>
            </a:r>
          </a:p>
          <a:p>
            <a:pPr lvl="1">
              <a:spcAft>
                <a:spcPts val="600"/>
              </a:spcAft>
            </a:pPr>
            <a:r>
              <a:rPr lang="en-GB" dirty="0" smtClean="0">
                <a:latin typeface="Calibri" pitchFamily="34" charset="0"/>
              </a:rPr>
              <a:t>Network Topology</a:t>
            </a:r>
          </a:p>
          <a:p>
            <a:pPr lvl="1">
              <a:spcAft>
                <a:spcPts val="600"/>
              </a:spcAft>
            </a:pPr>
            <a:r>
              <a:rPr lang="en-GB" dirty="0" smtClean="0">
                <a:latin typeface="Calibri" pitchFamily="34" charset="0"/>
              </a:rPr>
              <a:t>Network installed protocols</a:t>
            </a:r>
          </a:p>
          <a:p>
            <a:pPr lvl="1">
              <a:spcAft>
                <a:spcPts val="600"/>
              </a:spcAft>
            </a:pPr>
            <a:r>
              <a:rPr lang="en-GB" dirty="0" smtClean="0">
                <a:latin typeface="Calibri" pitchFamily="34" charset="0"/>
              </a:rPr>
              <a:t>Server hardware</a:t>
            </a:r>
          </a:p>
          <a:p>
            <a:pPr lvl="1">
              <a:spcAft>
                <a:spcPts val="600"/>
              </a:spcAft>
            </a:pPr>
            <a:r>
              <a:rPr lang="en-GB" dirty="0" smtClean="0">
                <a:latin typeface="Calibri" pitchFamily="34" charset="0"/>
              </a:rPr>
              <a:t>Choice of Computer System (Thin Client and Base)</a:t>
            </a:r>
          </a:p>
          <a:p>
            <a:pPr lvl="1">
              <a:spcAft>
                <a:spcPts val="600"/>
              </a:spcAft>
            </a:pPr>
            <a:r>
              <a:rPr lang="en-GB" dirty="0" smtClean="0">
                <a:latin typeface="Calibri" pitchFamily="34" charset="0"/>
              </a:rPr>
              <a:t>Geographic Location of Cabling</a:t>
            </a:r>
          </a:p>
          <a:p>
            <a:pPr lvl="1">
              <a:spcAft>
                <a:spcPts val="600"/>
              </a:spcAft>
            </a:pPr>
            <a:r>
              <a:rPr lang="en-GB" dirty="0" smtClean="0">
                <a:latin typeface="Calibri" pitchFamily="34" charset="0"/>
              </a:rPr>
              <a:t>Choice of Operating system</a:t>
            </a:r>
          </a:p>
          <a:p>
            <a:pPr lvl="1">
              <a:spcAft>
                <a:spcPts val="600"/>
              </a:spcAft>
            </a:pPr>
            <a:r>
              <a:rPr lang="en-GB" dirty="0" smtClean="0">
                <a:latin typeface="Calibri" pitchFamily="34" charset="0"/>
              </a:rPr>
              <a:t>Cabling Type.</a:t>
            </a:r>
          </a:p>
          <a:p>
            <a:pPr marL="0" indent="0">
              <a:spcAft>
                <a:spcPts val="600"/>
              </a:spcAft>
              <a:buNone/>
            </a:pPr>
            <a:r>
              <a:rPr lang="en-GB" sz="2700" b="1" dirty="0" smtClean="0">
                <a:latin typeface="Calibri" pitchFamily="34" charset="0"/>
              </a:rPr>
              <a:t>D1.2  - Task 19 – </a:t>
            </a:r>
            <a:r>
              <a:rPr lang="en-GB" sz="2700" dirty="0" smtClean="0">
                <a:latin typeface="Calibri" pitchFamily="34" charset="0"/>
              </a:rPr>
              <a:t>Justify the design and choice of components used in the particular network solution.</a:t>
            </a:r>
          </a:p>
          <a:p>
            <a:pPr lvl="1">
              <a:spcAft>
                <a:spcPts val="600"/>
              </a:spcAft>
            </a:pPr>
            <a:endParaRPr lang="en-GB" dirty="0">
              <a:latin typeface="Calibri" pitchFamily="34" charset="0"/>
            </a:endParaRPr>
          </a:p>
        </p:txBody>
      </p:sp>
      <p:sp>
        <p:nvSpPr>
          <p:cNvPr id="3" name="Title 2"/>
          <p:cNvSpPr>
            <a:spLocks noGrp="1"/>
          </p:cNvSpPr>
          <p:nvPr>
            <p:ph type="title"/>
          </p:nvPr>
        </p:nvSpPr>
        <p:spPr>
          <a:xfrm>
            <a:off x="251520" y="332656"/>
            <a:ext cx="8229600" cy="720080"/>
          </a:xfrm>
        </p:spPr>
        <p:txBody>
          <a:bodyPr>
            <a:noAutofit/>
          </a:bodyPr>
          <a:lstStyle/>
          <a:p>
            <a:pPr>
              <a:spcAft>
                <a:spcPts val="600"/>
              </a:spcAft>
            </a:pPr>
            <a:r>
              <a:rPr lang="en-GB" sz="2400" dirty="0" smtClean="0"/>
              <a:t>D1.2 - Justify the design and choice of components used in a particular networked solution [IE6]</a:t>
            </a:r>
            <a:br>
              <a:rPr lang="en-GB" sz="2400" dirty="0" smtClean="0"/>
            </a:br>
            <a:endParaRPr lang="en-GB" sz="2400" dirty="0" smtClean="0">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Autofit/>
          </a:bodyPr>
          <a:lstStyle/>
          <a:p>
            <a:pPr marL="0" indent="0">
              <a:spcBef>
                <a:spcPts val="0"/>
              </a:spcBef>
              <a:buNone/>
            </a:pPr>
            <a:r>
              <a:rPr lang="en-GB" sz="1200" b="1" dirty="0">
                <a:latin typeface="Arial" pitchFamily="34" charset="0"/>
                <a:cs typeface="Arial" pitchFamily="34" charset="0"/>
              </a:rPr>
              <a:t>P3.1 - Task 1 – </a:t>
            </a:r>
            <a:r>
              <a:rPr lang="en-GB" sz="1200" dirty="0">
                <a:latin typeface="Arial" pitchFamily="34" charset="0"/>
                <a:cs typeface="Arial" pitchFamily="34" charset="0"/>
              </a:rPr>
              <a:t>Describe the practicalities of Base and Thin client workstations.</a:t>
            </a:r>
          </a:p>
          <a:p>
            <a:pPr marL="0" indent="0">
              <a:spcBef>
                <a:spcPts val="0"/>
              </a:spcBef>
              <a:buNone/>
            </a:pPr>
            <a:r>
              <a:rPr lang="en-GB" sz="1200" b="1" dirty="0">
                <a:latin typeface="Arial" pitchFamily="34" charset="0"/>
                <a:cs typeface="Arial" pitchFamily="34" charset="0"/>
              </a:rPr>
              <a:t>M2.1 – Task 2 - </a:t>
            </a:r>
            <a:r>
              <a:rPr lang="en-GB" sz="1200" dirty="0">
                <a:latin typeface="Arial" pitchFamily="34" charset="0"/>
                <a:cs typeface="Arial" pitchFamily="34" charset="0"/>
              </a:rPr>
              <a:t>Outline the relative practicalities and advantages and disadvantages of Thin Client and Workstation networks within a school network</a:t>
            </a:r>
            <a:r>
              <a:rPr lang="en-GB" sz="1200" dirty="0" smtClean="0">
                <a:latin typeface="Arial" pitchFamily="34" charset="0"/>
                <a:cs typeface="Arial" pitchFamily="34" charset="0"/>
              </a:rPr>
              <a:t>.</a:t>
            </a:r>
          </a:p>
          <a:p>
            <a:pPr marL="0" indent="0">
              <a:spcBef>
                <a:spcPts val="0"/>
              </a:spcBef>
              <a:buNone/>
            </a:pPr>
            <a:r>
              <a:rPr lang="en-GB" sz="1200" b="1" dirty="0">
                <a:latin typeface="Arial" pitchFamily="34" charset="0"/>
                <a:cs typeface="Arial" pitchFamily="34" charset="0"/>
              </a:rPr>
              <a:t>P3.1 – Task 3 – </a:t>
            </a:r>
            <a:r>
              <a:rPr lang="en-GB" sz="1200" dirty="0">
                <a:latin typeface="Arial" pitchFamily="34" charset="0"/>
                <a:cs typeface="Arial" pitchFamily="34" charset="0"/>
              </a:rPr>
              <a:t>Describe what a Network Server is and outline the hardware specifications of a network server for your client.</a:t>
            </a:r>
          </a:p>
          <a:p>
            <a:pPr marL="0" indent="0">
              <a:spcBef>
                <a:spcPts val="0"/>
              </a:spcBef>
              <a:buNone/>
            </a:pPr>
            <a:r>
              <a:rPr lang="en-GB" sz="1200" b="1" dirty="0">
                <a:latin typeface="Arial" pitchFamily="34" charset="0"/>
                <a:cs typeface="Arial" pitchFamily="34" charset="0"/>
              </a:rPr>
              <a:t>P3.1 – Task 4 – </a:t>
            </a:r>
            <a:r>
              <a:rPr lang="en-GB" sz="1200" dirty="0">
                <a:latin typeface="Arial" pitchFamily="34" charset="0"/>
                <a:cs typeface="Arial" pitchFamily="34" charset="0"/>
              </a:rPr>
              <a:t>Describe the functions and use of different Servers.</a:t>
            </a:r>
          </a:p>
          <a:p>
            <a:pPr marL="0" indent="0">
              <a:spcBef>
                <a:spcPts val="0"/>
              </a:spcBef>
              <a:buNone/>
            </a:pPr>
            <a:r>
              <a:rPr lang="en-GB" sz="1200" b="1" dirty="0">
                <a:latin typeface="Arial" pitchFamily="34" charset="0"/>
                <a:cs typeface="Arial" pitchFamily="34" charset="0"/>
              </a:rPr>
              <a:t>M2.2 – Task 5 - </a:t>
            </a:r>
            <a:r>
              <a:rPr lang="en-GB" sz="1200" dirty="0">
                <a:latin typeface="Arial" pitchFamily="34" charset="0"/>
                <a:cs typeface="Arial" pitchFamily="34" charset="0"/>
              </a:rPr>
              <a:t>State your clients Server needs and what your client might consider using these for, including the advantages of doing so.</a:t>
            </a:r>
          </a:p>
          <a:p>
            <a:pPr marL="0" indent="0">
              <a:spcBef>
                <a:spcPts val="0"/>
              </a:spcBef>
              <a:buNone/>
            </a:pPr>
            <a:r>
              <a:rPr lang="en-GB" sz="1200" b="1" dirty="0">
                <a:latin typeface="Arial" pitchFamily="34" charset="0"/>
                <a:cs typeface="Arial" pitchFamily="34" charset="0"/>
              </a:rPr>
              <a:t>P3.2 – Task 6 -  </a:t>
            </a:r>
            <a:r>
              <a:rPr lang="en-GB" sz="1200" dirty="0">
                <a:latin typeface="Arial" pitchFamily="34" charset="0"/>
                <a:cs typeface="Arial" pitchFamily="34" charset="0"/>
              </a:rPr>
              <a:t>State what a Leased and Dedicated line means and the advantages and disadvantages to your Client on these Internet Connections.</a:t>
            </a:r>
          </a:p>
          <a:p>
            <a:pPr marL="0" indent="0">
              <a:spcBef>
                <a:spcPts val="0"/>
              </a:spcBef>
              <a:buNone/>
            </a:pPr>
            <a:r>
              <a:rPr lang="en-GB" sz="1200" b="1" dirty="0">
                <a:latin typeface="Arial" pitchFamily="34" charset="0"/>
                <a:cs typeface="Arial" pitchFamily="34" charset="0"/>
              </a:rPr>
              <a:t>P3.2 – Task 7 – </a:t>
            </a:r>
            <a:r>
              <a:rPr lang="en-GB" sz="1200" dirty="0">
                <a:latin typeface="Arial" pitchFamily="34" charset="0"/>
                <a:cs typeface="Arial" pitchFamily="34" charset="0"/>
              </a:rPr>
              <a:t>Describe Coaxial and Twisted Pair cables and the associated connectors and state the preferred method  and limitations of use within your client’s classroom environment.</a:t>
            </a:r>
          </a:p>
          <a:p>
            <a:pPr marL="0" indent="0">
              <a:spcBef>
                <a:spcPts val="0"/>
              </a:spcBef>
              <a:buNone/>
            </a:pPr>
            <a:r>
              <a:rPr lang="en-GB" sz="1200" b="1" dirty="0">
                <a:latin typeface="Arial" pitchFamily="34" charset="0"/>
                <a:cs typeface="Arial" pitchFamily="34" charset="0"/>
              </a:rPr>
              <a:t>P3.2 - Task 8 – </a:t>
            </a:r>
            <a:r>
              <a:rPr lang="en-GB" sz="1200" dirty="0">
                <a:latin typeface="Arial" pitchFamily="34" charset="0"/>
                <a:cs typeface="Arial" pitchFamily="34" charset="0"/>
              </a:rPr>
              <a:t>Describe the different kinds of Connections and Cabling within a Network Environment.</a:t>
            </a:r>
          </a:p>
          <a:p>
            <a:pPr marL="0" indent="0">
              <a:spcBef>
                <a:spcPts val="0"/>
              </a:spcBef>
              <a:buNone/>
            </a:pPr>
            <a:r>
              <a:rPr lang="en-GB" sz="1200" b="1" dirty="0">
                <a:latin typeface="Arial" pitchFamily="34" charset="0"/>
                <a:cs typeface="Arial" pitchFamily="34" charset="0"/>
              </a:rPr>
              <a:t>M2.2 – Task 9 -</a:t>
            </a:r>
            <a:r>
              <a:rPr lang="en-GB" sz="1200" dirty="0">
                <a:latin typeface="Arial" pitchFamily="34" charset="0"/>
                <a:cs typeface="Arial" pitchFamily="34" charset="0"/>
              </a:rPr>
              <a:t> State how your Client can or should use these cabling methods within their network set up.</a:t>
            </a:r>
          </a:p>
          <a:p>
            <a:pPr marL="0" indent="0">
              <a:spcBef>
                <a:spcPts val="0"/>
              </a:spcBef>
              <a:buNone/>
            </a:pPr>
            <a:r>
              <a:rPr lang="en-GB" sz="1200" b="1" dirty="0">
                <a:latin typeface="Arial" pitchFamily="34" charset="0"/>
                <a:cs typeface="Arial" pitchFamily="34" charset="0"/>
              </a:rPr>
              <a:t>P3.3 – Task 10 – </a:t>
            </a:r>
            <a:r>
              <a:rPr lang="en-GB" sz="1200" dirty="0">
                <a:latin typeface="Arial" pitchFamily="34" charset="0"/>
                <a:cs typeface="Arial" pitchFamily="34" charset="0"/>
              </a:rPr>
              <a:t>State the need for a Network Operating system and research the particulars of Microsoft Server versus Novell Netware for your Clients needs.</a:t>
            </a:r>
            <a:endParaRPr lang="en-GB" sz="1200" b="1" dirty="0">
              <a:latin typeface="Arial" pitchFamily="34" charset="0"/>
              <a:cs typeface="Arial" pitchFamily="34" charset="0"/>
            </a:endParaRPr>
          </a:p>
          <a:p>
            <a:pPr marL="0" indent="0">
              <a:spcBef>
                <a:spcPts val="0"/>
              </a:spcBef>
              <a:buNone/>
            </a:pPr>
            <a:r>
              <a:rPr lang="en-GB" sz="1200" b="1" dirty="0">
                <a:latin typeface="Arial" pitchFamily="34" charset="0"/>
                <a:cs typeface="Arial" pitchFamily="34" charset="0"/>
              </a:rPr>
              <a:t>P3.3 – Task 11 -  </a:t>
            </a:r>
            <a:r>
              <a:rPr lang="en-GB" sz="1200" dirty="0">
                <a:latin typeface="Arial" pitchFamily="34" charset="0"/>
                <a:cs typeface="Arial" pitchFamily="34" charset="0"/>
              </a:rPr>
              <a:t>Describe alternate Commercial systems and the relative benefits and downsides of using these Operating systems for your Client.</a:t>
            </a:r>
          </a:p>
          <a:p>
            <a:pPr marL="0" indent="0">
              <a:spcBef>
                <a:spcPts val="0"/>
              </a:spcBef>
              <a:buNone/>
            </a:pPr>
            <a:r>
              <a:rPr lang="en-GB" sz="1200" b="1" dirty="0">
                <a:latin typeface="Arial" pitchFamily="34" charset="0"/>
                <a:cs typeface="Arial" pitchFamily="34" charset="0"/>
              </a:rPr>
              <a:t>P3.3 – Task 12 – </a:t>
            </a:r>
            <a:r>
              <a:rPr lang="en-GB" sz="1200" dirty="0">
                <a:latin typeface="Arial" pitchFamily="34" charset="0"/>
                <a:cs typeface="Arial" pitchFamily="34" charset="0"/>
              </a:rPr>
              <a:t>Describe File Sharing Services, Security Services, Directory Services and Network support software and the importance of these services on a School Network for Staff and Students. </a:t>
            </a:r>
          </a:p>
          <a:p>
            <a:pPr marL="0" indent="0">
              <a:spcBef>
                <a:spcPts val="0"/>
              </a:spcBef>
              <a:buNone/>
            </a:pPr>
            <a:r>
              <a:rPr lang="en-GB" sz="1200" b="1" dirty="0">
                <a:latin typeface="Arial" pitchFamily="34" charset="0"/>
                <a:cs typeface="Arial" pitchFamily="34" charset="0"/>
              </a:rPr>
              <a:t>P3.3 – Task 13 – </a:t>
            </a:r>
            <a:r>
              <a:rPr lang="en-GB" sz="1200" dirty="0">
                <a:latin typeface="Arial" pitchFamily="34" charset="0"/>
                <a:cs typeface="Arial" pitchFamily="34" charset="0"/>
              </a:rPr>
              <a:t>State the need for a protections on your network system and describe the importance of Protected </a:t>
            </a:r>
            <a:r>
              <a:rPr lang="en-GB" sz="1200" dirty="0" smtClean="0">
                <a:latin typeface="Arial" pitchFamily="34" charset="0"/>
                <a:cs typeface="Arial" pitchFamily="34" charset="0"/>
              </a:rPr>
              <a:t>services.</a:t>
            </a:r>
          </a:p>
          <a:p>
            <a:pPr marL="0" indent="0">
              <a:spcBef>
                <a:spcPts val="0"/>
              </a:spcBef>
              <a:buNone/>
            </a:pPr>
            <a:r>
              <a:rPr lang="en-GB" sz="1200" b="1" dirty="0" smtClean="0">
                <a:latin typeface="Arial" pitchFamily="34" charset="0"/>
                <a:cs typeface="Arial" pitchFamily="34" charset="0"/>
              </a:rPr>
              <a:t>P3.3 </a:t>
            </a:r>
            <a:r>
              <a:rPr lang="en-GB" sz="1200" b="1" dirty="0">
                <a:latin typeface="Arial" pitchFamily="34" charset="0"/>
                <a:cs typeface="Arial" pitchFamily="34" charset="0"/>
              </a:rPr>
              <a:t>– Task 14 – </a:t>
            </a:r>
            <a:r>
              <a:rPr lang="en-GB" sz="1200" dirty="0">
                <a:latin typeface="Arial" pitchFamily="34" charset="0"/>
                <a:cs typeface="Arial" pitchFamily="34" charset="0"/>
              </a:rPr>
              <a:t>State the need for a Network protections on systems and describe the importance of </a:t>
            </a:r>
            <a:r>
              <a:rPr lang="en-GB" sz="1200" dirty="0" smtClean="0">
                <a:latin typeface="Arial" pitchFamily="34" charset="0"/>
                <a:cs typeface="Arial" pitchFamily="34" charset="0"/>
              </a:rPr>
              <a:t>NOS.</a:t>
            </a:r>
          </a:p>
          <a:p>
            <a:pPr marL="0" indent="0">
              <a:spcBef>
                <a:spcPts val="0"/>
              </a:spcBef>
              <a:buNone/>
            </a:pPr>
            <a:r>
              <a:rPr lang="en-GB" sz="1200" b="1" dirty="0" smtClean="0">
                <a:latin typeface="Arial" pitchFamily="34" charset="0"/>
                <a:cs typeface="Arial" pitchFamily="34" charset="0"/>
              </a:rPr>
              <a:t>M2.3 </a:t>
            </a:r>
            <a:r>
              <a:rPr lang="en-GB" sz="1200" b="1" dirty="0">
                <a:latin typeface="Arial" pitchFamily="34" charset="0"/>
                <a:cs typeface="Arial" pitchFamily="34" charset="0"/>
              </a:rPr>
              <a:t>– Task 15 – </a:t>
            </a:r>
            <a:r>
              <a:rPr lang="en-GB" sz="1200" dirty="0">
                <a:latin typeface="Arial" pitchFamily="34" charset="0"/>
                <a:cs typeface="Arial" pitchFamily="34" charset="0"/>
              </a:rPr>
              <a:t>Describe the Networking software needs of your client and state the risks prevented and benefits gained of setting NOS restrictions.</a:t>
            </a:r>
          </a:p>
          <a:p>
            <a:pPr marL="0" indent="0">
              <a:spcBef>
                <a:spcPts val="0"/>
              </a:spcBef>
              <a:buNone/>
            </a:pPr>
            <a:r>
              <a:rPr lang="en-GB" sz="1200" b="1" dirty="0" smtClean="0">
                <a:latin typeface="Arial" pitchFamily="34" charset="0"/>
                <a:cs typeface="Arial" pitchFamily="34" charset="0"/>
              </a:rPr>
              <a:t>P4.1 </a:t>
            </a:r>
            <a:r>
              <a:rPr lang="en-GB" sz="1200" b="1" dirty="0">
                <a:latin typeface="Arial" pitchFamily="34" charset="0"/>
                <a:cs typeface="Arial" pitchFamily="34" charset="0"/>
              </a:rPr>
              <a:t>– Task 16 - </a:t>
            </a:r>
            <a:r>
              <a:rPr lang="en-GB" sz="1200" dirty="0">
                <a:latin typeface="Arial" pitchFamily="34" charset="0"/>
                <a:cs typeface="Arial" pitchFamily="34" charset="0"/>
              </a:rPr>
              <a:t>State the purposes, features and functions of a NIC, Router, Switch </a:t>
            </a:r>
            <a:r>
              <a:rPr lang="en-GB" sz="1200" dirty="0" smtClean="0">
                <a:latin typeface="Arial" pitchFamily="34" charset="0"/>
                <a:cs typeface="Arial" pitchFamily="34" charset="0"/>
              </a:rPr>
              <a:t>and </a:t>
            </a:r>
            <a:r>
              <a:rPr lang="en-GB" sz="1200" dirty="0">
                <a:latin typeface="Arial" pitchFamily="34" charset="0"/>
                <a:cs typeface="Arial" pitchFamily="34" charset="0"/>
              </a:rPr>
              <a:t>Wireless Access Point and the benefits of  each of these on your client’s </a:t>
            </a:r>
            <a:r>
              <a:rPr lang="en-GB" sz="1200" dirty="0" smtClean="0">
                <a:latin typeface="Arial" pitchFamily="34" charset="0"/>
                <a:cs typeface="Arial" pitchFamily="34" charset="0"/>
              </a:rPr>
              <a:t>network </a:t>
            </a:r>
            <a:r>
              <a:rPr lang="en-GB" sz="1200" dirty="0">
                <a:latin typeface="Arial" pitchFamily="34" charset="0"/>
                <a:cs typeface="Arial" pitchFamily="34" charset="0"/>
              </a:rPr>
              <a:t>set up.</a:t>
            </a:r>
          </a:p>
          <a:p>
            <a:pPr marL="0" indent="0">
              <a:spcBef>
                <a:spcPts val="0"/>
              </a:spcBef>
              <a:buNone/>
            </a:pPr>
            <a:r>
              <a:rPr lang="en-GB" sz="1200" b="1" dirty="0">
                <a:latin typeface="Arial" pitchFamily="34" charset="0"/>
                <a:cs typeface="Arial" pitchFamily="34" charset="0"/>
              </a:rPr>
              <a:t>M2.2 – Task 17 - </a:t>
            </a:r>
            <a:r>
              <a:rPr lang="en-GB" sz="1200" dirty="0">
                <a:latin typeface="Arial" pitchFamily="34" charset="0"/>
                <a:cs typeface="Arial" pitchFamily="34" charset="0"/>
              </a:rPr>
              <a:t>State your clients Interconnection needs and what your client might consider using these for, including the advantages of doing so.</a:t>
            </a:r>
          </a:p>
          <a:p>
            <a:pPr marL="0" lvl="1" indent="0">
              <a:spcBef>
                <a:spcPts val="0"/>
              </a:spcBef>
              <a:buSzPct val="68000"/>
              <a:buNone/>
            </a:pPr>
            <a:r>
              <a:rPr lang="en-GB" sz="1200" b="1" dirty="0" smtClean="0">
                <a:latin typeface="Arial" pitchFamily="34" charset="0"/>
                <a:cs typeface="Arial" pitchFamily="34" charset="0"/>
              </a:rPr>
              <a:t>D1.1  </a:t>
            </a:r>
            <a:r>
              <a:rPr lang="en-GB" sz="1200" b="1" dirty="0">
                <a:latin typeface="Arial" pitchFamily="34" charset="0"/>
                <a:cs typeface="Arial" pitchFamily="34" charset="0"/>
              </a:rPr>
              <a:t>- Task 18 - </a:t>
            </a:r>
            <a:r>
              <a:rPr lang="en-GB" sz="1200" dirty="0">
                <a:latin typeface="Arial" pitchFamily="34" charset="0"/>
                <a:cs typeface="Arial" pitchFamily="34" charset="0"/>
              </a:rPr>
              <a:t>Create a PowerPoint presentation in global and detailed view of the </a:t>
            </a:r>
            <a:r>
              <a:rPr lang="en-GB" sz="1200" dirty="0" smtClean="0">
                <a:latin typeface="Arial" pitchFamily="34" charset="0"/>
                <a:cs typeface="Arial" pitchFamily="34" charset="0"/>
              </a:rPr>
              <a:t>network</a:t>
            </a:r>
          </a:p>
          <a:p>
            <a:pPr marL="0" lvl="1" indent="0">
              <a:spcBef>
                <a:spcPts val="0"/>
              </a:spcBef>
              <a:buSzPct val="68000"/>
              <a:buNone/>
            </a:pPr>
            <a:r>
              <a:rPr lang="en-GB" sz="1200" b="1" dirty="0">
                <a:latin typeface="Arial" pitchFamily="34" charset="0"/>
                <a:cs typeface="Arial" pitchFamily="34" charset="0"/>
              </a:rPr>
              <a:t>D1.2  - Task 19 – </a:t>
            </a:r>
            <a:r>
              <a:rPr lang="en-GB" sz="1200" dirty="0">
                <a:latin typeface="Arial" pitchFamily="34" charset="0"/>
                <a:cs typeface="Arial" pitchFamily="34" charset="0"/>
              </a:rPr>
              <a:t>Justify the design and choice of components used in the particular network solution</a:t>
            </a:r>
            <a:r>
              <a:rPr lang="en-GB" sz="1200" dirty="0" smtClean="0">
                <a:latin typeface="Arial" pitchFamily="34" charset="0"/>
                <a:cs typeface="Arial" pitchFamily="34" charset="0"/>
              </a:rPr>
              <a:t>.</a:t>
            </a:r>
          </a:p>
        </p:txBody>
      </p:sp>
      <p:sp>
        <p:nvSpPr>
          <p:cNvPr id="3" name="Title 2"/>
          <p:cNvSpPr>
            <a:spLocks noGrp="1"/>
          </p:cNvSpPr>
          <p:nvPr>
            <p:ph type="title"/>
          </p:nvPr>
        </p:nvSpPr>
        <p:spPr>
          <a:xfrm>
            <a:off x="179512" y="44624"/>
            <a:ext cx="8640960" cy="850106"/>
          </a:xfrm>
        </p:spPr>
        <p:txBody>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rmAutofit fontScale="70000" lnSpcReduction="20000"/>
          </a:bodyPr>
          <a:lstStyle/>
          <a:p>
            <a:pPr marL="0" indent="0">
              <a:spcAft>
                <a:spcPts val="600"/>
              </a:spcAft>
              <a:buNone/>
            </a:pPr>
            <a:r>
              <a:rPr lang="en-GB" b="1" dirty="0" smtClean="0">
                <a:latin typeface="Calibri" pitchFamily="34" charset="0"/>
              </a:rPr>
              <a:t>Client computers: </a:t>
            </a:r>
            <a:r>
              <a:rPr lang="en-GB" dirty="0" smtClean="0">
                <a:latin typeface="Calibri" pitchFamily="34" charset="0"/>
              </a:rPr>
              <a:t>The computers that end users use to access the resources of the network.  Client computers are typically located on users’ desks. They usually run a desktop version of Windows such as Windows XP Professional, along with application software such as Microsoft Office. Client computers are sometimes referred to as </a:t>
            </a:r>
            <a:r>
              <a:rPr lang="en-GB" i="1" dirty="0" smtClean="0">
                <a:latin typeface="Calibri" pitchFamily="34" charset="0"/>
              </a:rPr>
              <a:t>workstations </a:t>
            </a:r>
            <a:r>
              <a:rPr lang="en-GB" dirty="0" smtClean="0">
                <a:latin typeface="Calibri" pitchFamily="34" charset="0"/>
              </a:rPr>
              <a:t>and come in two varieties:</a:t>
            </a:r>
          </a:p>
          <a:p>
            <a:pPr>
              <a:spcAft>
                <a:spcPts val="600"/>
              </a:spcAft>
            </a:pPr>
            <a:r>
              <a:rPr lang="en-GB" b="1" dirty="0" smtClean="0">
                <a:latin typeface="Calibri" pitchFamily="34" charset="0"/>
              </a:rPr>
              <a:t>Base Workstation </a:t>
            </a:r>
            <a:r>
              <a:rPr lang="en-GB" dirty="0" smtClean="0">
                <a:latin typeface="Calibri" pitchFamily="34" charset="0"/>
              </a:rPr>
              <a:t>– A full sized computer with monitor, keyboard and mouse, hard drive to store the operating system and certain programs like Microsoft Office. They will have their own start up (boot) sequence, operating system and can be used on or off the network. They usually have a Network card to connect to the system but run programs manually to ease the burden on the network. They gain internet access through the servers and print either connected or through the Print Server. The benefit of these is that they can be independent of the network.</a:t>
            </a:r>
          </a:p>
          <a:p>
            <a:pPr>
              <a:spcAft>
                <a:spcPts val="600"/>
              </a:spcAft>
            </a:pPr>
            <a:r>
              <a:rPr lang="en-GB" b="1" dirty="0" smtClean="0">
                <a:latin typeface="Calibri" pitchFamily="34" charset="0"/>
              </a:rPr>
              <a:t>Thin Client </a:t>
            </a:r>
            <a:r>
              <a:rPr lang="en-GB" dirty="0" smtClean="0">
                <a:latin typeface="Calibri" pitchFamily="34" charset="0"/>
              </a:rPr>
              <a:t>Workstation are similar to Base Units but they do not have hard drives or operating systems. They tend to boot directly off the network through the network card and rely wholly on the network. The benefit of these is that they are all the same, they require little setting up and cannot have software installed. They usually come with no drives except USB as all software is run from the network.</a:t>
            </a:r>
          </a:p>
          <a:p>
            <a:pPr marL="0" indent="0">
              <a:spcAft>
                <a:spcPts val="600"/>
              </a:spcAft>
              <a:buNone/>
            </a:pPr>
            <a:r>
              <a:rPr lang="en-GB" b="1" dirty="0" smtClean="0">
                <a:latin typeface="Calibri" pitchFamily="34" charset="0"/>
              </a:rPr>
              <a:t>P3.1 - Task 1 – </a:t>
            </a:r>
            <a:r>
              <a:rPr lang="en-GB" dirty="0" smtClean="0">
                <a:latin typeface="Calibri" pitchFamily="34" charset="0"/>
              </a:rPr>
              <a:t>Describe the practicalities of Base and Thin client workstations.</a:t>
            </a:r>
          </a:p>
          <a:p>
            <a:pPr marL="0" indent="0">
              <a:spcAft>
                <a:spcPts val="600"/>
              </a:spcAft>
              <a:buNone/>
            </a:pPr>
            <a:r>
              <a:rPr lang="en-GB" b="1" dirty="0" smtClean="0">
                <a:latin typeface="Calibri" pitchFamily="34" charset="0"/>
              </a:rPr>
              <a:t>M2.1 – Task 2 - </a:t>
            </a:r>
            <a:r>
              <a:rPr lang="en-GB" dirty="0" smtClean="0">
                <a:latin typeface="Calibri" pitchFamily="34" charset="0"/>
              </a:rPr>
              <a:t>Outline the relative practicalities and advantages and disadvantages of Thin Client and Workstation networks within a school network.</a:t>
            </a: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P3.1 - Network devices - Workstations</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numCol="1">
            <a:noAutofit/>
          </a:bodyPr>
          <a:lstStyle/>
          <a:p>
            <a:pPr marL="177800" indent="-177800">
              <a:spcAft>
                <a:spcPts val="600"/>
              </a:spcAft>
            </a:pPr>
            <a:r>
              <a:rPr lang="en-GB" sz="1480" dirty="0" smtClean="0">
                <a:latin typeface="Calibri" pitchFamily="34" charset="0"/>
              </a:rPr>
              <a:t>Server computers are the lifeblood of any network. Servers provide the shared resources that network users crave, such as file storage, databases, e-mail, Web services, and so on. Choosing the equipment you use for your network’s servers is one of the key decisions any company with a network make when you set up a network.</a:t>
            </a:r>
          </a:p>
          <a:p>
            <a:pPr marL="177800" indent="-177800">
              <a:spcAft>
                <a:spcPts val="600"/>
              </a:spcAft>
            </a:pPr>
            <a:r>
              <a:rPr lang="en-GB" sz="1480" dirty="0" smtClean="0">
                <a:latin typeface="Calibri" pitchFamily="34" charset="0"/>
              </a:rPr>
              <a:t>The hardware components that comprise a typical server computer are similar to the components used in less expensive client computers. However, server computers are usually built from higher grade components than client computers for the reasons given in the preceding section.</a:t>
            </a:r>
          </a:p>
          <a:p>
            <a:pPr marL="177800" indent="-177800">
              <a:spcAft>
                <a:spcPts val="600"/>
              </a:spcAft>
            </a:pPr>
            <a:r>
              <a:rPr lang="en-GB" sz="1480" b="1" dirty="0" smtClean="0">
                <a:latin typeface="Calibri" pitchFamily="34" charset="0"/>
              </a:rPr>
              <a:t>Motherboard: </a:t>
            </a:r>
            <a:r>
              <a:rPr lang="en-GB" sz="1480" dirty="0" smtClean="0">
                <a:latin typeface="Calibri" pitchFamily="34" charset="0"/>
              </a:rPr>
              <a:t>The motherboard is the computer’s main electronic circuit board to which all the other components of your computer are connected. More than any other component, the motherboard </a:t>
            </a:r>
            <a:r>
              <a:rPr lang="en-GB" sz="1480" i="1" dirty="0" smtClean="0">
                <a:latin typeface="Calibri" pitchFamily="34" charset="0"/>
              </a:rPr>
              <a:t>is the computer. All </a:t>
            </a:r>
            <a:r>
              <a:rPr lang="en-GB" sz="1480" dirty="0" smtClean="0">
                <a:latin typeface="Calibri" pitchFamily="34" charset="0"/>
              </a:rPr>
              <a:t>other components attach to the motherboard. CPU), supporting circuitry called the </a:t>
            </a:r>
            <a:r>
              <a:rPr lang="en-GB" sz="1480" i="1" dirty="0" smtClean="0">
                <a:latin typeface="Calibri" pitchFamily="34" charset="0"/>
              </a:rPr>
              <a:t>chipset, memory, expansion slots, </a:t>
            </a:r>
            <a:r>
              <a:rPr lang="en-GB" sz="1480" dirty="0" smtClean="0">
                <a:latin typeface="Calibri" pitchFamily="34" charset="0"/>
              </a:rPr>
              <a:t>a standard IDE hard drive controller, and I/O ports for devices such as keyboards, mice, and printers. Some motherboards also include additional built-in features such as a graphic adapter, SCSI disk controller, or a network interface.</a:t>
            </a:r>
          </a:p>
          <a:p>
            <a:pPr marL="177800" indent="-177800">
              <a:spcAft>
                <a:spcPts val="600"/>
              </a:spcAft>
            </a:pPr>
            <a:r>
              <a:rPr lang="en-GB" sz="1480" b="1" dirty="0" smtClean="0">
                <a:latin typeface="Calibri" pitchFamily="34" charset="0"/>
              </a:rPr>
              <a:t>Processor: </a:t>
            </a:r>
            <a:r>
              <a:rPr lang="en-GB" sz="1480" dirty="0" smtClean="0">
                <a:latin typeface="Calibri" pitchFamily="34" charset="0"/>
              </a:rPr>
              <a:t>The processor, or CPU, is the brain of the computer. Although the processor isn’t the only component that affects overall system performance, it is the one that most people think of first when deciding what type of server to purchase. Intel has four processor models, Two of them — the Pentium 4 and Celeron — should be used only for desktop or notebook computers.</a:t>
            </a:r>
          </a:p>
          <a:p>
            <a:pPr marL="177800" indent="-177800">
              <a:spcAft>
                <a:spcPts val="600"/>
              </a:spcAft>
            </a:pPr>
            <a:r>
              <a:rPr lang="en-GB" sz="1480" dirty="0" smtClean="0">
                <a:latin typeface="Calibri" pitchFamily="34" charset="0"/>
              </a:rPr>
              <a:t>Server computers should have an Itanium 2 or a Xeon processor, or a comparable processor from one of Intel’s competitors, such as AMD. Each motherboard is designed to support a particular type of processor. CPUs come in two basic mounting styles: slot or socket. However, you can choose from several types of slots and sockets, so you have to make sure that the motherboard supports the specific slot or socket style used by the CPU. Some server motherboards have two or more slots or sockets to hold two or more CPUs.</a:t>
            </a:r>
          </a:p>
        </p:txBody>
      </p:sp>
      <p:sp>
        <p:nvSpPr>
          <p:cNvPr id="3" name="Title 2"/>
          <p:cNvSpPr>
            <a:spLocks noGrp="1"/>
          </p:cNvSpPr>
          <p:nvPr>
            <p:ph type="title"/>
          </p:nvPr>
        </p:nvSpPr>
        <p:spPr>
          <a:xfrm>
            <a:off x="251520" y="116632"/>
            <a:ext cx="8229600" cy="850106"/>
          </a:xfrm>
        </p:spPr>
        <p:txBody>
          <a:bodyPr>
            <a:normAutofit fontScale="90000"/>
          </a:bodyPr>
          <a:lstStyle/>
          <a:p>
            <a:r>
              <a:rPr lang="en-GB" i="1" dirty="0" smtClean="0"/>
              <a:t>P3.1 - Network devices - Servers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688632"/>
          </a:xfrm>
        </p:spPr>
        <p:txBody>
          <a:bodyPr numCol="1">
            <a:normAutofit fontScale="62500" lnSpcReduction="20000"/>
          </a:bodyPr>
          <a:lstStyle/>
          <a:p>
            <a:pPr>
              <a:spcAft>
                <a:spcPts val="600"/>
              </a:spcAft>
            </a:pPr>
            <a:r>
              <a:rPr lang="en-GB" b="1" dirty="0" smtClean="0">
                <a:latin typeface="Calibri" pitchFamily="34" charset="0"/>
              </a:rPr>
              <a:t>Memory: </a:t>
            </a:r>
            <a:r>
              <a:rPr lang="en-GB" dirty="0" smtClean="0">
                <a:latin typeface="Calibri" pitchFamily="34" charset="0"/>
              </a:rPr>
              <a:t>Never scrimp on memory. People rarely complain about servers having too much memory. Many different types of memory are available, so you have to pick the right type of memory to match the memory supported by your motherboard. The total memory capacity of the server depends on the motherboard. Most new servers can support at least 12GB of memory, and some can handle up to 32GB.</a:t>
            </a:r>
          </a:p>
          <a:p>
            <a:pPr>
              <a:spcAft>
                <a:spcPts val="600"/>
              </a:spcAft>
            </a:pPr>
            <a:r>
              <a:rPr lang="en-GB" b="1" dirty="0" smtClean="0">
                <a:latin typeface="Calibri" pitchFamily="34" charset="0"/>
              </a:rPr>
              <a:t>Hard drives: </a:t>
            </a:r>
            <a:r>
              <a:rPr lang="en-GB" dirty="0" smtClean="0">
                <a:latin typeface="Calibri" pitchFamily="34" charset="0"/>
              </a:rPr>
              <a:t>Most desktop computers use inexpensive hard drives called </a:t>
            </a:r>
            <a:r>
              <a:rPr lang="en-GB" i="1" dirty="0" smtClean="0">
                <a:latin typeface="Calibri" pitchFamily="34" charset="0"/>
              </a:rPr>
              <a:t>IDE drives (sometimes also called ATA). These drives are  adequate </a:t>
            </a:r>
            <a:r>
              <a:rPr lang="en-GB" dirty="0" smtClean="0">
                <a:latin typeface="Calibri" pitchFamily="34" charset="0"/>
              </a:rPr>
              <a:t>for individual users, but because performance is more important for servers, another type of drive known as </a:t>
            </a:r>
            <a:r>
              <a:rPr lang="en-GB" i="1" dirty="0" smtClean="0">
                <a:latin typeface="Calibri" pitchFamily="34" charset="0"/>
              </a:rPr>
              <a:t>SCSI is usually used instead. </a:t>
            </a:r>
            <a:r>
              <a:rPr lang="en-GB" dirty="0" smtClean="0">
                <a:latin typeface="Calibri" pitchFamily="34" charset="0"/>
              </a:rPr>
              <a:t>For the best performance, use the SCSI drives along with a high performance SCSI controller card.</a:t>
            </a:r>
          </a:p>
          <a:p>
            <a:pPr>
              <a:spcAft>
                <a:spcPts val="600"/>
              </a:spcAft>
            </a:pPr>
            <a:r>
              <a:rPr lang="en-GB" b="1" dirty="0" smtClean="0">
                <a:latin typeface="Calibri" pitchFamily="34" charset="0"/>
              </a:rPr>
              <a:t>Network connection: </a:t>
            </a:r>
            <a:r>
              <a:rPr lang="en-GB" dirty="0" smtClean="0">
                <a:latin typeface="Calibri" pitchFamily="34" charset="0"/>
              </a:rPr>
              <a:t>The network connection is one of the most important parts of any server. Many servers have network adapters built into the motherboard. If your server isn’t equipped as such, you’ll need to add a separate network adapter card..</a:t>
            </a:r>
          </a:p>
          <a:p>
            <a:pPr>
              <a:spcAft>
                <a:spcPts val="600"/>
              </a:spcAft>
            </a:pPr>
            <a:r>
              <a:rPr lang="en-GB" b="1" dirty="0" smtClean="0">
                <a:latin typeface="Calibri" pitchFamily="34" charset="0"/>
              </a:rPr>
              <a:t>Power supply: </a:t>
            </a:r>
            <a:r>
              <a:rPr lang="en-GB" dirty="0" smtClean="0">
                <a:latin typeface="Calibri" pitchFamily="34" charset="0"/>
              </a:rPr>
              <a:t>Because a server usually has more devices than a typical desktop computer, it requires a larger power supply (300 watts is typical).  If the server houses a large number of hard drives, it may require an even larger power supply. But more importantly a backup power supply is necessary, when the server powers off, every computer connected will lose connection so a UPS is necessary, several is better, one for each server.</a:t>
            </a:r>
          </a:p>
          <a:p>
            <a:pPr marL="0" indent="0">
              <a:spcAft>
                <a:spcPts val="600"/>
              </a:spcAft>
              <a:buNone/>
            </a:pPr>
            <a:r>
              <a:rPr lang="en-GB" b="1" dirty="0" smtClean="0">
                <a:latin typeface="Calibri" pitchFamily="34" charset="0"/>
              </a:rPr>
              <a:t>P3.1 – Task 3 – </a:t>
            </a:r>
            <a:r>
              <a:rPr lang="en-GB" dirty="0" smtClean="0">
                <a:latin typeface="Calibri" pitchFamily="34" charset="0"/>
              </a:rPr>
              <a:t>Describe what a Network Server is and outline the hardware specifications of a network server for your client.</a:t>
            </a:r>
          </a:p>
        </p:txBody>
      </p:sp>
      <p:sp>
        <p:nvSpPr>
          <p:cNvPr id="3" name="Title 2"/>
          <p:cNvSpPr>
            <a:spLocks noGrp="1"/>
          </p:cNvSpPr>
          <p:nvPr>
            <p:ph type="title"/>
          </p:nvPr>
        </p:nvSpPr>
        <p:spPr>
          <a:xfrm>
            <a:off x="251520" y="116632"/>
            <a:ext cx="8229600" cy="850106"/>
          </a:xfrm>
        </p:spPr>
        <p:txBody>
          <a:bodyPr>
            <a:normAutofit fontScale="90000"/>
          </a:bodyPr>
          <a:lstStyle/>
          <a:p>
            <a:r>
              <a:rPr lang="en-GB" i="1" dirty="0" smtClean="0"/>
              <a:t>P3.1 - Network devices - Servers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rmAutofit/>
          </a:bodyPr>
          <a:lstStyle/>
          <a:p>
            <a:pPr>
              <a:spcAft>
                <a:spcPts val="600"/>
              </a:spcAft>
              <a:buNone/>
            </a:pPr>
            <a:r>
              <a:rPr lang="en-GB" sz="1300" b="1" dirty="0" smtClean="0">
                <a:latin typeface="Calibri" pitchFamily="34" charset="0"/>
              </a:rPr>
              <a:t>Print servers</a:t>
            </a:r>
          </a:p>
          <a:p>
            <a:pPr>
              <a:spcAft>
                <a:spcPts val="600"/>
              </a:spcAft>
            </a:pPr>
            <a:r>
              <a:rPr lang="en-GB" sz="1300" dirty="0" smtClean="0">
                <a:latin typeface="Calibri" pitchFamily="34" charset="0"/>
              </a:rPr>
              <a:t>Sharing printers is one of the main reasons that many small networks exist. Although it isn’t necessary, a server computer can be dedicated for use as a </a:t>
            </a:r>
            <a:r>
              <a:rPr lang="en-GB" sz="1300" i="1" dirty="0" smtClean="0">
                <a:latin typeface="Calibri" pitchFamily="34" charset="0"/>
              </a:rPr>
              <a:t>print server, whose sole purpose is to collect information being sent to a </a:t>
            </a:r>
            <a:r>
              <a:rPr lang="en-GB" sz="1300" dirty="0" smtClean="0">
                <a:latin typeface="Calibri" pitchFamily="34" charset="0"/>
              </a:rPr>
              <a:t>shared printer by client computers and print it in an orderly fashion.</a:t>
            </a:r>
          </a:p>
          <a:p>
            <a:pPr>
              <a:spcAft>
                <a:spcPts val="600"/>
              </a:spcAft>
            </a:pPr>
            <a:r>
              <a:rPr lang="en-GB" sz="1300" dirty="0" smtClean="0">
                <a:latin typeface="Calibri" pitchFamily="34" charset="0"/>
              </a:rPr>
              <a:t>A single computer may double as both a file server and a print server, but performance is better if you use separate print and file server computers.</a:t>
            </a:r>
          </a:p>
          <a:p>
            <a:pPr>
              <a:spcAft>
                <a:spcPts val="600"/>
              </a:spcAft>
            </a:pPr>
            <a:r>
              <a:rPr lang="en-GB" sz="1300" dirty="0" smtClean="0">
                <a:latin typeface="Calibri" pitchFamily="34" charset="0"/>
              </a:rPr>
              <a:t>With inexpensive ink-jet printers running about £50 each, just giving each user his or her own printer is tempting. However, you get what you pay for. Instead of buying £50 printers for 15 users, you may be better off buying one £1,000 laser printer and sharing it. The £1,000 laser printer will be much faster, will be cheaper to operate.</a:t>
            </a:r>
          </a:p>
          <a:p>
            <a:pPr>
              <a:spcAft>
                <a:spcPts val="600"/>
              </a:spcAft>
              <a:buNone/>
            </a:pPr>
            <a:r>
              <a:rPr lang="en-GB" sz="1300" b="1" dirty="0" smtClean="0">
                <a:latin typeface="Calibri" pitchFamily="34" charset="0"/>
              </a:rPr>
              <a:t>Mail Server</a:t>
            </a:r>
          </a:p>
          <a:p>
            <a:pPr>
              <a:spcAft>
                <a:spcPts val="600"/>
              </a:spcAft>
            </a:pPr>
            <a:r>
              <a:rPr lang="en-GB" sz="1300" dirty="0" smtClean="0">
                <a:latin typeface="Calibri" pitchFamily="34" charset="0"/>
              </a:rPr>
              <a:t>A </a:t>
            </a:r>
            <a:r>
              <a:rPr lang="en-GB" sz="1300" i="1" dirty="0" smtClean="0">
                <a:latin typeface="Calibri" pitchFamily="34" charset="0"/>
              </a:rPr>
              <a:t>mail server is a server that handles the network’s e-mail needs. It is configured </a:t>
            </a:r>
            <a:r>
              <a:rPr lang="en-GB" sz="1300" dirty="0" smtClean="0">
                <a:latin typeface="Calibri" pitchFamily="34" charset="0"/>
              </a:rPr>
              <a:t>with e-mail server software, such as Microsoft Exchange Server. Exchange Server is designed to work with Microsoft Outlook, the e-mail client software that comes with Microsoft Office. Most mail servers actually do much more than just send and receive electronic mail. For example, here are some of the features that Exchange Server offers beyond simple e-mail:</a:t>
            </a:r>
          </a:p>
          <a:p>
            <a:pPr lvl="1">
              <a:spcBef>
                <a:spcPts val="400"/>
              </a:spcBef>
              <a:spcAft>
                <a:spcPts val="300"/>
              </a:spcAft>
            </a:pPr>
            <a:r>
              <a:rPr lang="en-GB" sz="1300" dirty="0" smtClean="0">
                <a:latin typeface="Calibri" pitchFamily="34" charset="0"/>
              </a:rPr>
              <a:t>Collaboration features that simplify the management of collaborative projects.</a:t>
            </a:r>
          </a:p>
          <a:p>
            <a:pPr lvl="1">
              <a:spcBef>
                <a:spcPts val="400"/>
              </a:spcBef>
              <a:spcAft>
                <a:spcPts val="300"/>
              </a:spcAft>
            </a:pPr>
            <a:r>
              <a:rPr lang="en-GB" sz="1300" dirty="0" smtClean="0">
                <a:latin typeface="Calibri" pitchFamily="34" charset="0"/>
              </a:rPr>
              <a:t>Audio and video conferencing.</a:t>
            </a:r>
          </a:p>
          <a:p>
            <a:pPr lvl="1">
              <a:spcBef>
                <a:spcPts val="400"/>
              </a:spcBef>
              <a:spcAft>
                <a:spcPts val="300"/>
              </a:spcAft>
            </a:pPr>
            <a:r>
              <a:rPr lang="en-GB" sz="1300" dirty="0" smtClean="0">
                <a:latin typeface="Calibri" pitchFamily="34" charset="0"/>
              </a:rPr>
              <a:t>Chat rooms and instant messaging (IM) services.</a:t>
            </a:r>
          </a:p>
          <a:p>
            <a:pPr lvl="1">
              <a:spcBef>
                <a:spcPts val="400"/>
              </a:spcBef>
              <a:spcAft>
                <a:spcPts val="300"/>
              </a:spcAft>
            </a:pPr>
            <a:r>
              <a:rPr lang="en-GB" sz="1300" dirty="0" smtClean="0">
                <a:latin typeface="Calibri" pitchFamily="34" charset="0"/>
              </a:rPr>
              <a:t>Microsoft Exchange Forms Designer, which lets you develop customized forms for applications, such as vacation requests or purchase orders.</a:t>
            </a: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P3.1 - Network devices – Print and Mail</a:t>
            </a:r>
            <a:endParaRPr lang="en-GB"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256584"/>
          </a:xfrm>
        </p:spPr>
        <p:txBody>
          <a:bodyPr>
            <a:normAutofit fontScale="70000" lnSpcReduction="20000"/>
          </a:bodyPr>
          <a:lstStyle/>
          <a:p>
            <a:pPr>
              <a:spcAft>
                <a:spcPts val="600"/>
              </a:spcAft>
              <a:buNone/>
            </a:pPr>
            <a:r>
              <a:rPr lang="en-GB" b="1" dirty="0" smtClean="0">
                <a:latin typeface="Calibri" pitchFamily="34" charset="0"/>
              </a:rPr>
              <a:t>File servers</a:t>
            </a:r>
          </a:p>
          <a:p>
            <a:pPr>
              <a:spcAft>
                <a:spcPts val="600"/>
              </a:spcAft>
            </a:pPr>
            <a:r>
              <a:rPr lang="en-GB" i="1" dirty="0" smtClean="0">
                <a:latin typeface="Calibri" pitchFamily="34" charset="0"/>
              </a:rPr>
              <a:t>File servers provide centralized disk storage that can be conveniently shared </a:t>
            </a:r>
            <a:r>
              <a:rPr lang="en-GB" dirty="0" smtClean="0">
                <a:latin typeface="Calibri" pitchFamily="34" charset="0"/>
              </a:rPr>
              <a:t>by client computers on the network. The most common task of a file server is to store shared files and programs. For example, the members of a small workgroup can use disk space on a file server to store their Microsoft Office documents.</a:t>
            </a:r>
          </a:p>
          <a:p>
            <a:pPr>
              <a:spcAft>
                <a:spcPts val="600"/>
              </a:spcAft>
            </a:pPr>
            <a:r>
              <a:rPr lang="en-GB" dirty="0" smtClean="0">
                <a:latin typeface="Calibri" pitchFamily="34" charset="0"/>
              </a:rPr>
              <a:t>File servers must ensure that two users don’t try to update the same file at the same time. The file servers do this by </a:t>
            </a:r>
            <a:r>
              <a:rPr lang="en-GB" i="1" dirty="0" smtClean="0">
                <a:latin typeface="Calibri" pitchFamily="34" charset="0"/>
              </a:rPr>
              <a:t>locking a file while a user updates </a:t>
            </a:r>
            <a:r>
              <a:rPr lang="en-GB" dirty="0" smtClean="0">
                <a:latin typeface="Calibri" pitchFamily="34" charset="0"/>
              </a:rPr>
              <a:t>the file so that other users can’t access the file until the first user finishes.</a:t>
            </a:r>
          </a:p>
          <a:p>
            <a:pPr>
              <a:spcAft>
                <a:spcPts val="600"/>
              </a:spcAft>
            </a:pPr>
            <a:r>
              <a:rPr lang="en-GB" dirty="0" smtClean="0">
                <a:latin typeface="Calibri" pitchFamily="34" charset="0"/>
              </a:rPr>
              <a:t>For document files (for example, word-processing or spreadsheet files), the whole file is locked. For database files, the lock can be applied just to the portion of the file that contains the record or records being updated.</a:t>
            </a:r>
            <a:r>
              <a:rPr lang="en-GB" i="1" dirty="0" smtClean="0">
                <a:latin typeface="Calibri" pitchFamily="34" charset="0"/>
              </a:rPr>
              <a:t> </a:t>
            </a:r>
          </a:p>
          <a:p>
            <a:pPr>
              <a:spcAft>
                <a:spcPts val="600"/>
              </a:spcAft>
              <a:buNone/>
            </a:pPr>
            <a:r>
              <a:rPr lang="en-GB" b="1" i="1" dirty="0" smtClean="0">
                <a:latin typeface="Calibri" pitchFamily="34" charset="0"/>
              </a:rPr>
              <a:t>Web Server</a:t>
            </a:r>
          </a:p>
          <a:p>
            <a:pPr>
              <a:spcAft>
                <a:spcPts val="600"/>
              </a:spcAft>
            </a:pPr>
            <a:r>
              <a:rPr lang="en-GB" dirty="0" smtClean="0">
                <a:latin typeface="Calibri" pitchFamily="34" charset="0"/>
              </a:rPr>
              <a:t>A </a:t>
            </a:r>
            <a:r>
              <a:rPr lang="en-GB" i="1" dirty="0" smtClean="0">
                <a:latin typeface="Calibri" pitchFamily="34" charset="0"/>
              </a:rPr>
              <a:t>Web server is a server computer that runs software that enables the </a:t>
            </a:r>
            <a:r>
              <a:rPr lang="en-GB" dirty="0" smtClean="0">
                <a:latin typeface="Calibri" pitchFamily="34" charset="0"/>
              </a:rPr>
              <a:t>computer to host an </a:t>
            </a:r>
            <a:r>
              <a:rPr lang="en-GB" b="1" dirty="0" smtClean="0">
                <a:latin typeface="Calibri" pitchFamily="34" charset="0"/>
              </a:rPr>
              <a:t>Internet</a:t>
            </a:r>
            <a:r>
              <a:rPr lang="en-GB" dirty="0" smtClean="0">
                <a:latin typeface="Calibri" pitchFamily="34" charset="0"/>
              </a:rPr>
              <a:t> or </a:t>
            </a:r>
            <a:r>
              <a:rPr lang="en-GB" b="1" dirty="0" smtClean="0">
                <a:latin typeface="Calibri" pitchFamily="34" charset="0"/>
              </a:rPr>
              <a:t>Intranet</a:t>
            </a:r>
            <a:r>
              <a:rPr lang="en-GB" dirty="0" smtClean="0">
                <a:latin typeface="Calibri" pitchFamily="34" charset="0"/>
              </a:rPr>
              <a:t> Web site. The two most popular Web server programs are Microsoft’s IIS (Internet Information Services) and Apache, an open-source Web server managed by the Apache Software Foundation.</a:t>
            </a:r>
            <a:endParaRPr lang="en-GB" b="1" i="1" dirty="0" smtClean="0">
              <a:latin typeface="Calibri" pitchFamily="34" charset="0"/>
            </a:endParaRP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P3.1 - Network devices – File and Web</a:t>
            </a:r>
            <a:endParaRPr lang="en-GB"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rmAutofit fontScale="77500" lnSpcReduction="20000"/>
          </a:bodyPr>
          <a:lstStyle/>
          <a:p>
            <a:pPr>
              <a:spcAft>
                <a:spcPts val="600"/>
              </a:spcAft>
              <a:buNone/>
            </a:pPr>
            <a:r>
              <a:rPr lang="en-GB" b="1" dirty="0" smtClean="0">
                <a:latin typeface="Calibri" pitchFamily="34" charset="0"/>
              </a:rPr>
              <a:t>Proxy Server</a:t>
            </a:r>
          </a:p>
          <a:p>
            <a:pPr>
              <a:spcAft>
                <a:spcPts val="600"/>
              </a:spcAft>
            </a:pPr>
            <a:r>
              <a:rPr lang="en-GB" dirty="0" smtClean="0">
                <a:latin typeface="Calibri" pitchFamily="34" charset="0"/>
              </a:rPr>
              <a:t>Simply put, a </a:t>
            </a:r>
            <a:r>
              <a:rPr lang="en-GB" b="1" i="1" dirty="0" smtClean="0">
                <a:latin typeface="Calibri" pitchFamily="34" charset="0"/>
              </a:rPr>
              <a:t>proxy</a:t>
            </a:r>
            <a:r>
              <a:rPr lang="en-GB" i="1" dirty="0" smtClean="0">
                <a:latin typeface="Calibri" pitchFamily="34" charset="0"/>
              </a:rPr>
              <a:t> </a:t>
            </a:r>
            <a:r>
              <a:rPr lang="en-GB" dirty="0" smtClean="0">
                <a:latin typeface="Calibri" pitchFamily="34" charset="0"/>
              </a:rPr>
              <a:t>server is a server that sits between a client computer and a real server. The proxy server intercepts packets that are intended for the real server and processes them. The proxy server can examine the packet and decide to pass it on to the real server, or it can reject the packet. Or the proxy server may be able to respond to the packet itself, without involving the real server at all.</a:t>
            </a:r>
          </a:p>
          <a:p>
            <a:pPr marL="109728" indent="0">
              <a:spcAft>
                <a:spcPts val="600"/>
              </a:spcAft>
              <a:buNone/>
            </a:pPr>
            <a:r>
              <a:rPr lang="en-GB" b="1" dirty="0" smtClean="0">
                <a:latin typeface="Calibri" pitchFamily="34" charset="0"/>
              </a:rPr>
              <a:t>Web</a:t>
            </a:r>
            <a:r>
              <a:rPr lang="en-GB" dirty="0" smtClean="0">
                <a:latin typeface="Calibri" pitchFamily="34" charset="0"/>
              </a:rPr>
              <a:t> </a:t>
            </a:r>
            <a:r>
              <a:rPr lang="en-GB" b="1" dirty="0" smtClean="0">
                <a:latin typeface="Calibri" pitchFamily="34" charset="0"/>
              </a:rPr>
              <a:t>servers </a:t>
            </a:r>
          </a:p>
          <a:p>
            <a:pPr>
              <a:spcAft>
                <a:spcPts val="600"/>
              </a:spcAft>
            </a:pPr>
            <a:r>
              <a:rPr lang="en-GB" dirty="0" smtClean="0">
                <a:latin typeface="Calibri" pitchFamily="34" charset="0"/>
              </a:rPr>
              <a:t>These often store copies of commonly used Web pages in a local cache. When a user requests a Web page from a remote Web server, the proxy server intercepts the request and checks to see whether it already has a copy of the page in its cache. If so, the Web proxy returns the page directly to the user. If not, the proxy passes the request on to the real server.</a:t>
            </a:r>
          </a:p>
          <a:p>
            <a:pPr marL="0" indent="0">
              <a:spcAft>
                <a:spcPts val="600"/>
              </a:spcAft>
              <a:buNone/>
            </a:pPr>
            <a:r>
              <a:rPr lang="en-GB" b="1" dirty="0" smtClean="0">
                <a:latin typeface="Calibri" pitchFamily="34" charset="0"/>
              </a:rPr>
              <a:t>P3.1 – Task 4 – </a:t>
            </a:r>
            <a:r>
              <a:rPr lang="en-GB" dirty="0" smtClean="0">
                <a:latin typeface="Calibri" pitchFamily="34" charset="0"/>
              </a:rPr>
              <a:t>Describe the functions and use of different Servers.</a:t>
            </a:r>
          </a:p>
          <a:p>
            <a:pPr marL="0" indent="0">
              <a:spcAft>
                <a:spcPts val="600"/>
              </a:spcAft>
              <a:buNone/>
            </a:pPr>
            <a:r>
              <a:rPr lang="en-GB" b="1" dirty="0" smtClean="0">
                <a:latin typeface="Calibri" pitchFamily="34" charset="0"/>
              </a:rPr>
              <a:t>M2.2 – Task 5 - </a:t>
            </a:r>
            <a:r>
              <a:rPr lang="en-GB" dirty="0" smtClean="0">
                <a:latin typeface="Calibri" pitchFamily="34" charset="0"/>
              </a:rPr>
              <a:t>State your clients Server needs and what your client might consider using these for, including the advantages of doing so.</a:t>
            </a:r>
          </a:p>
        </p:txBody>
      </p:sp>
      <p:sp>
        <p:nvSpPr>
          <p:cNvPr id="3" name="Title 2"/>
          <p:cNvSpPr>
            <a:spLocks noGrp="1"/>
          </p:cNvSpPr>
          <p:nvPr>
            <p:ph type="title"/>
          </p:nvPr>
        </p:nvSpPr>
        <p:spPr>
          <a:xfrm>
            <a:off x="251520" y="116632"/>
            <a:ext cx="8229600" cy="850106"/>
          </a:xfrm>
        </p:spPr>
        <p:txBody>
          <a:bodyPr>
            <a:noAutofit/>
          </a:bodyPr>
          <a:lstStyle/>
          <a:p>
            <a:r>
              <a:rPr lang="en-GB" sz="3200" i="1" dirty="0" smtClean="0"/>
              <a:t>P3.1 - Network devices – Proxy</a:t>
            </a:r>
            <a:endParaRPr lang="en-GB"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1507</TotalTime>
  <Words>9032</Words>
  <Application>Microsoft Office PowerPoint</Application>
  <PresentationFormat>On-screen Show (4:3)</PresentationFormat>
  <Paragraphs>273</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Concourse</vt:lpstr>
      <vt:lpstr>Unit 07</vt:lpstr>
      <vt:lpstr>Scenario</vt:lpstr>
      <vt:lpstr>AO2 - Assessment Criteria</vt:lpstr>
      <vt:lpstr>P3.1 - Network devices - Workstations</vt:lpstr>
      <vt:lpstr>P3.1 - Network devices - Servers</vt:lpstr>
      <vt:lpstr>P3.1 - Network devices - Servers</vt:lpstr>
      <vt:lpstr>P3.1 - Network devices – Print and Mail</vt:lpstr>
      <vt:lpstr>P3.1 - Network devices – File and Web</vt:lpstr>
      <vt:lpstr>P3.1 - Network devices – Proxy</vt:lpstr>
      <vt:lpstr>P3.2 - Connectors and cabling</vt:lpstr>
      <vt:lpstr>P3.2 - Key components - Cabling</vt:lpstr>
      <vt:lpstr>P3.2 - Key components - Connectors</vt:lpstr>
      <vt:lpstr>P3.2- Connectors and cabling – Media Types</vt:lpstr>
      <vt:lpstr>P3.2 - Connectors and cabling – Media Types</vt:lpstr>
      <vt:lpstr>P3.2 - Connectors and cabling – Media Types</vt:lpstr>
      <vt:lpstr>P3.3 – Software - Network operating system</vt:lpstr>
      <vt:lpstr>P3.3 - Commercial systems  -OS’s</vt:lpstr>
      <vt:lpstr>P3.3 - Commercial systems  -OS’s</vt:lpstr>
      <vt:lpstr>P3.3 - Key components – Network Operating System</vt:lpstr>
      <vt:lpstr>P3.3 - Key components – Network Operating System</vt:lpstr>
      <vt:lpstr>P3.3 - Key components – Network Operating System</vt:lpstr>
      <vt:lpstr>P3.3 - Key components – Network Operating System</vt:lpstr>
      <vt:lpstr>P3.3 - Audits and Monitoring</vt:lpstr>
      <vt:lpstr>P3.3 - User Protocols</vt:lpstr>
      <vt:lpstr>P3.3 – Software - Firewall</vt:lpstr>
      <vt:lpstr>P3.3 – Software – Virus Checker</vt:lpstr>
      <vt:lpstr>P3.3 – Network Operating Security</vt:lpstr>
      <vt:lpstr>P4.1 – Interconnection devices</vt:lpstr>
      <vt:lpstr>P4.1 - Interconnection devices - Router</vt:lpstr>
      <vt:lpstr>P4.1 - Interconnection devices – Hubs or Switches</vt:lpstr>
      <vt:lpstr>P4.1 - Interconnection devices - WAP</vt:lpstr>
      <vt:lpstr>M2 - Design a networked solution to meet a particular situation with specific requirements [IE1, CT1]</vt:lpstr>
      <vt:lpstr>D1.1 - Design a networked solution to meet a particular situation with specific requirements [IE1, CT1]</vt:lpstr>
      <vt:lpstr>D1.2 - Justify the design and choice of components used in a particular networked solution [IE6] </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40</cp:revision>
  <dcterms:created xsi:type="dcterms:W3CDTF">2010-12-28T13:51:34Z</dcterms:created>
  <dcterms:modified xsi:type="dcterms:W3CDTF">2013-06-18T13:40:54Z</dcterms:modified>
</cp:coreProperties>
</file>